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3"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0160000" cy="7620000"/>
  <p:notesSz cx="7620000" cy="10160000"/>
  <p:defaultTextStyle>
    <a:defPPr>
      <a:defRPr lang="en-US"/>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1698" y="96"/>
      </p:cViewPr>
      <p:guideLst>
        <p:guide orient="horz" pos="2400"/>
        <p:guide pos="3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Shape 2">
            <a:extLst>
              <a:ext uri="{FF2B5EF4-FFF2-40B4-BE49-F238E27FC236}">
                <a16:creationId xmlns:a16="http://schemas.microsoft.com/office/drawing/2014/main" id="{8CB28CE9-F72E-405A-9544-E98F7BA8935A}"/>
              </a:ext>
            </a:extLst>
          </p:cNvPr>
          <p:cNvSpPr>
            <a:spLocks noGrp="1" noRot="1" noChangeAspect="1"/>
          </p:cNvSpPr>
          <p:nvPr>
            <p:ph type="sldImg" idx="2"/>
          </p:nvPr>
        </p:nvSpPr>
        <p:spPr bwMode="auto">
          <a:xfrm>
            <a:off x="1270000" y="762000"/>
            <a:ext cx="5080000" cy="3810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3" name="Shape 3">
            <a:extLst>
              <a:ext uri="{FF2B5EF4-FFF2-40B4-BE49-F238E27FC236}">
                <a16:creationId xmlns:a16="http://schemas.microsoft.com/office/drawing/2014/main" id="{AD4E9EF3-CE11-49B8-949D-F18ADEDD4F34}"/>
              </a:ext>
            </a:extLst>
          </p:cNvPr>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Shape 25">
            <a:extLst>
              <a:ext uri="{FF2B5EF4-FFF2-40B4-BE49-F238E27FC236}">
                <a16:creationId xmlns:a16="http://schemas.microsoft.com/office/drawing/2014/main" id="{54BBADA0-B3ED-4335-84BA-DF4A5C335954}"/>
              </a:ext>
            </a:extLst>
          </p:cNvPr>
          <p:cNvSpPr>
            <a:spLocks noGrp="1" noRot="1" noChangeAspect="1" noTextEdit="1"/>
          </p:cNvSpPr>
          <p:nvPr>
            <p:ph type="sldImg" idx="2"/>
          </p:nvPr>
        </p:nvSpPr>
        <p:spPr>
          <a:noFill/>
          <a:ln/>
        </p:spPr>
      </p:sp>
      <p:sp>
        <p:nvSpPr>
          <p:cNvPr id="26" name="Shape 26">
            <a:extLst>
              <a:ext uri="{FF2B5EF4-FFF2-40B4-BE49-F238E27FC236}">
                <a16:creationId xmlns:a16="http://schemas.microsoft.com/office/drawing/2014/main" id="{7922594B-DD1E-46D0-8FCB-BD5BFA3BD345}"/>
              </a:ext>
            </a:extLst>
          </p:cNvPr>
          <p:cNvSpPr txBox="1">
            <a:spLocks noGrp="1"/>
          </p:cNvSpPr>
          <p:nvPr>
            <p:ph type="body" idx="1"/>
          </p:nvPr>
        </p:nvSpPr>
        <p:spPr/>
        <p:txBody>
          <a:bodyPr>
            <a:noAutofit/>
          </a:bodyPr>
          <a:lstStyle/>
          <a:p>
            <a:pPr fontAlgn="auto">
              <a:spcAft>
                <a:spcPts val="0"/>
              </a:spcAft>
              <a:defRPr/>
            </a:pPr>
            <a:r>
              <a:rPr lang="en-US" sz="1466">
                <a:solidFill>
                  <a:srgbClr val="000000"/>
                </a:solidFill>
                <a:ea typeface="Arial"/>
                <a:cs typeface="Arial"/>
                <a:sym typeface="Arial"/>
              </a:rPr>
              <a:t>Inquiry question: How does search work on the web?</a:t>
            </a:r>
          </a:p>
          <a:p>
            <a:pPr marL="381000" indent="-220133" fontAlgn="auto">
              <a:spcAft>
                <a:spcPts val="0"/>
              </a:spcAft>
              <a:buClr>
                <a:srgbClr val="000000"/>
              </a:buClr>
              <a:buSzPct val="177777"/>
              <a:buFont typeface="Arial"/>
              <a:buChar char="●"/>
              <a:defRPr/>
            </a:pPr>
            <a:r>
              <a:rPr lang="en-US" sz="1466">
                <a:solidFill>
                  <a:srgbClr val="000000"/>
                </a:solidFill>
                <a:ea typeface="Arial"/>
                <a:cs typeface="Arial"/>
                <a:sym typeface="Arial"/>
              </a:rPr>
              <a:t>Students will identify the basic parts of a web search engine search page.</a:t>
            </a:r>
          </a:p>
          <a:p>
            <a:pPr marL="381000" indent="-220133" fontAlgn="auto">
              <a:spcAft>
                <a:spcPts val="0"/>
              </a:spcAft>
              <a:buClr>
                <a:srgbClr val="000000"/>
              </a:buClr>
              <a:buSzPct val="177777"/>
              <a:buFont typeface="Arial"/>
              <a:buChar char="●"/>
              <a:defRPr/>
            </a:pPr>
            <a:r>
              <a:rPr lang="en-US" sz="1466">
                <a:solidFill>
                  <a:srgbClr val="000000"/>
                </a:solidFill>
                <a:ea typeface="Arial"/>
                <a:cs typeface="Arial"/>
                <a:sym typeface="Arial"/>
              </a:rPr>
              <a:t>Students will learn to "read" a web search results page.</a:t>
            </a:r>
          </a:p>
          <a:p>
            <a:pPr fontAlgn="auto">
              <a:spcAft>
                <a:spcPts val="0"/>
              </a:spcAft>
              <a:defRPr/>
            </a:pPr>
            <a:endParaRPr sz="1466">
              <a:solidFill>
                <a:srgbClr val="000000"/>
              </a:solidFill>
              <a:ea typeface="Arial"/>
              <a:cs typeface="Arial"/>
              <a:sym typeface="Arial"/>
            </a:endParaRP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Today we will learn the basic of how to use a search engine. We will be using Google.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Shape 154">
            <a:extLst>
              <a:ext uri="{FF2B5EF4-FFF2-40B4-BE49-F238E27FC236}">
                <a16:creationId xmlns:a16="http://schemas.microsoft.com/office/drawing/2014/main" id="{987948C1-32C8-44F1-8CBE-20A1FFC18094}"/>
              </a:ext>
            </a:extLst>
          </p:cNvPr>
          <p:cNvSpPr>
            <a:spLocks noGrp="1" noRot="1" noChangeAspect="1" noTextEdit="1"/>
          </p:cNvSpPr>
          <p:nvPr>
            <p:ph type="sldImg" idx="2"/>
          </p:nvPr>
        </p:nvSpPr>
        <p:spPr>
          <a:noFill/>
          <a:ln/>
        </p:spPr>
      </p:sp>
      <p:sp>
        <p:nvSpPr>
          <p:cNvPr id="155" name="Shape 155">
            <a:extLst>
              <a:ext uri="{FF2B5EF4-FFF2-40B4-BE49-F238E27FC236}">
                <a16:creationId xmlns:a16="http://schemas.microsoft.com/office/drawing/2014/main" id="{5CB36752-0616-4E0F-AAD9-24527CCB326D}"/>
              </a:ext>
            </a:extLst>
          </p:cNvPr>
          <p:cNvSpPr txBox="1">
            <a:spLocks noGrp="1"/>
          </p:cNvSpPr>
          <p:nvPr>
            <p:ph type="body" idx="1"/>
          </p:nvPr>
        </p:nvSpPr>
        <p:spPr/>
        <p:txBody>
          <a:bodyPr>
            <a:noAutofit/>
          </a:bodyPr>
          <a:lstStyle/>
          <a:p>
            <a:pPr fontAlgn="auto">
              <a:spcAft>
                <a:spcPts val="0"/>
              </a:spcAft>
              <a:defRPr/>
            </a:pPr>
            <a:r>
              <a:rPr lang="en-US" sz="1466">
                <a:solidFill>
                  <a:srgbClr val="000000"/>
                </a:solidFill>
                <a:ea typeface="Arial"/>
                <a:cs typeface="Arial"/>
                <a:sym typeface="Arial"/>
              </a:rPr>
              <a:t>Now that you have run a search, you need to understand how the search results page is laid out. </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Introduce: </a:t>
            </a:r>
          </a:p>
          <a:p>
            <a:pPr marL="381000" indent="-220133" fontAlgn="auto">
              <a:spcAft>
                <a:spcPts val="0"/>
              </a:spcAft>
              <a:buClr>
                <a:srgbClr val="000000"/>
              </a:buClr>
              <a:buSzPct val="177777"/>
              <a:buFont typeface="Arial"/>
              <a:buChar char="●"/>
              <a:defRPr/>
            </a:pPr>
            <a:r>
              <a:rPr lang="en-US" sz="1466">
                <a:solidFill>
                  <a:srgbClr val="000000"/>
                </a:solidFill>
                <a:ea typeface="Arial"/>
                <a:cs typeface="Arial"/>
                <a:sym typeface="Arial"/>
              </a:rPr>
              <a:t>search bar</a:t>
            </a:r>
          </a:p>
          <a:p>
            <a:pPr marL="381000" indent="-220133" fontAlgn="auto">
              <a:spcAft>
                <a:spcPts val="0"/>
              </a:spcAft>
              <a:buClr>
                <a:srgbClr val="000000"/>
              </a:buClr>
              <a:buSzPct val="177777"/>
              <a:buFont typeface="Arial"/>
              <a:buChar char="●"/>
              <a:defRPr/>
            </a:pPr>
            <a:r>
              <a:rPr lang="en-US" sz="1466">
                <a:solidFill>
                  <a:srgbClr val="000000"/>
                </a:solidFill>
                <a:ea typeface="Arial"/>
                <a:cs typeface="Arial"/>
                <a:sym typeface="Arial"/>
              </a:rPr>
              <a:t>left panel (the subject of later lessons)</a:t>
            </a:r>
          </a:p>
          <a:p>
            <a:pPr marL="381000" indent="-220133" fontAlgn="auto">
              <a:spcAft>
                <a:spcPts val="0"/>
              </a:spcAft>
              <a:buClr>
                <a:srgbClr val="000000"/>
              </a:buClr>
              <a:buSzPct val="177777"/>
              <a:buFont typeface="Arial"/>
              <a:buChar char="●"/>
              <a:defRPr/>
            </a:pPr>
            <a:r>
              <a:rPr lang="en-US" sz="1466">
                <a:solidFill>
                  <a:srgbClr val="000000"/>
                </a:solidFill>
                <a:ea typeface="Arial"/>
                <a:cs typeface="Arial"/>
                <a:sym typeface="Arial"/>
              </a:rPr>
              <a:t>organic search results</a:t>
            </a:r>
          </a:p>
          <a:p>
            <a:pPr marL="381000" indent="-220133" fontAlgn="auto">
              <a:spcAft>
                <a:spcPts val="0"/>
              </a:spcAft>
              <a:buClr>
                <a:srgbClr val="000000"/>
              </a:buClr>
              <a:buSzPct val="177777"/>
              <a:buFont typeface="Arial"/>
              <a:buChar char="●"/>
              <a:defRPr/>
            </a:pPr>
            <a:r>
              <a:rPr lang="en-US" sz="1466">
                <a:solidFill>
                  <a:srgbClr val="000000"/>
                </a:solidFill>
                <a:ea typeface="Arial"/>
                <a:cs typeface="Arial"/>
                <a:sym typeface="Arial"/>
              </a:rPr>
              <a:t>sponsored links (ads)</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As you click, each of these sections will be highlighted, and the next click will show the section's name.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Shape 168">
            <a:extLst>
              <a:ext uri="{FF2B5EF4-FFF2-40B4-BE49-F238E27FC236}">
                <a16:creationId xmlns:a16="http://schemas.microsoft.com/office/drawing/2014/main" id="{A6F95907-D87B-4039-9385-F66CD0DDEDD2}"/>
              </a:ext>
            </a:extLst>
          </p:cNvPr>
          <p:cNvSpPr>
            <a:spLocks noGrp="1" noRot="1" noChangeAspect="1" noTextEdit="1"/>
          </p:cNvSpPr>
          <p:nvPr>
            <p:ph type="sldImg" idx="2"/>
          </p:nvPr>
        </p:nvSpPr>
        <p:spPr>
          <a:noFill/>
          <a:ln/>
        </p:spPr>
      </p:sp>
      <p:sp>
        <p:nvSpPr>
          <p:cNvPr id="169" name="Shape 169">
            <a:extLst>
              <a:ext uri="{FF2B5EF4-FFF2-40B4-BE49-F238E27FC236}">
                <a16:creationId xmlns:a16="http://schemas.microsoft.com/office/drawing/2014/main" id="{569F679A-DAA5-4FD9-B204-41DC2127B6B8}"/>
              </a:ext>
            </a:extLst>
          </p:cNvPr>
          <p:cNvSpPr txBox="1">
            <a:spLocks noGrp="1"/>
          </p:cNvSpPr>
          <p:nvPr>
            <p:ph type="body" idx="1"/>
          </p:nvPr>
        </p:nvSpPr>
        <p:spPr/>
        <p:txBody>
          <a:bodyPr>
            <a:noAutofit/>
          </a:bodyPr>
          <a:lstStyle/>
          <a:p>
            <a:pPr fontAlgn="auto">
              <a:spcAft>
                <a:spcPts val="0"/>
              </a:spcAft>
              <a:defRPr/>
            </a:pPr>
            <a:r>
              <a:rPr lang="en-US" sz="1466">
                <a:solidFill>
                  <a:srgbClr val="000000"/>
                </a:solidFill>
                <a:ea typeface="Arial"/>
                <a:cs typeface="Arial"/>
                <a:sym typeface="Arial"/>
              </a:rPr>
              <a:t>(1) </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The first thing you see is the title.</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The title for the page is usually decided by the person who created it.</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Here, notice that the title tells us both the name of the page, "The Pesident's Job," and the name of the website from which it comes, "Scholastic.com."</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(click)</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(2) </a:t>
            </a:r>
          </a:p>
          <a:p>
            <a:pPr fontAlgn="auto">
              <a:spcAft>
                <a:spcPts val="0"/>
              </a:spcAft>
              <a:defRPr/>
            </a:pPr>
            <a:r>
              <a:rPr lang="en-US" sz="1466">
                <a:solidFill>
                  <a:srgbClr val="000000"/>
                </a:solidFill>
                <a:ea typeface="Arial"/>
                <a:cs typeface="Arial"/>
                <a:sym typeface="Arial"/>
              </a:rPr>
              <a:t>The information in black underneath the title is called the snippet.</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The snippet gives you a sense of what you will find on the page, and what it has to do with the search you entered.</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This description was written by the website's author to help you understand what the page is about. Sometimes, Google shows you where your search term appears on the page, with a few words surrounding it to give you a sense of the context in which it appears.</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(click)</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(3)</a:t>
            </a:r>
          </a:p>
          <a:p>
            <a:pPr fontAlgn="auto">
              <a:spcAft>
                <a:spcPts val="0"/>
              </a:spcAft>
              <a:defRPr/>
            </a:pPr>
            <a:r>
              <a:rPr lang="en-US" sz="1466">
                <a:solidFill>
                  <a:srgbClr val="000000"/>
                </a:solidFill>
                <a:ea typeface="Arial"/>
                <a:cs typeface="Arial"/>
                <a:sym typeface="Arial"/>
              </a:rPr>
              <a:t>Below the snippet, in green, is the web address. It is the address for the webpage that you will visit if you click on this result. </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(click)</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(4)</a:t>
            </a:r>
          </a:p>
          <a:p>
            <a:pPr fontAlgn="auto">
              <a:spcAft>
                <a:spcPts val="0"/>
              </a:spcAft>
              <a:defRPr/>
            </a:pPr>
            <a:r>
              <a:rPr lang="en-US" sz="1466">
                <a:solidFill>
                  <a:srgbClr val="000000"/>
                </a:solidFill>
                <a:ea typeface="Arial"/>
                <a:cs typeface="Arial"/>
                <a:sym typeface="Arial"/>
              </a:rPr>
              <a:t>The cached link shows you exactly what this web page looked like when Google last visited it. </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If you click on the cached link, you will see a copy of the page as it existed at that time. </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This cached link is particularly helpful if the webpage has changed very recently and the information you want is no longer there. </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You can just click on the cached link and see what it was that Google found the last time we visited the page.</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You can also use the cached link if the page you want to visit is not functioning, or has been removed.</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(click)</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(5)</a:t>
            </a:r>
          </a:p>
          <a:p>
            <a:pPr fontAlgn="auto">
              <a:spcAft>
                <a:spcPts val="0"/>
              </a:spcAft>
              <a:defRPr/>
            </a:pPr>
            <a:r>
              <a:rPr lang="en-US" sz="1466">
                <a:solidFill>
                  <a:srgbClr val="000000"/>
                </a:solidFill>
                <a:ea typeface="Arial"/>
                <a:cs typeface="Arial"/>
                <a:sym typeface="Arial"/>
              </a:rPr>
              <a:t>Finally, if you find that this page does a good job meeting your needs, you can click on the similar items link to find more pages that have similar content.</a:t>
            </a:r>
          </a:p>
          <a:p>
            <a:pPr fontAlgn="auto">
              <a:spcAft>
                <a:spcPts val="0"/>
              </a:spcAft>
              <a:defRPr/>
            </a:pPr>
            <a:endParaRPr sz="1466">
              <a:solidFill>
                <a:srgbClr val="000000"/>
              </a:solidFil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77">
            <a:extLst>
              <a:ext uri="{FF2B5EF4-FFF2-40B4-BE49-F238E27FC236}">
                <a16:creationId xmlns:a16="http://schemas.microsoft.com/office/drawing/2014/main" id="{4E929A5F-96C3-4F55-92F2-7691C8549111}"/>
              </a:ext>
            </a:extLst>
          </p:cNvPr>
          <p:cNvSpPr>
            <a:spLocks noGrp="1" noRot="1" noChangeAspect="1" noTextEdit="1"/>
          </p:cNvSpPr>
          <p:nvPr>
            <p:ph type="sldImg" idx="2"/>
          </p:nvPr>
        </p:nvSpPr>
        <p:spPr>
          <a:noFill/>
          <a:ln/>
        </p:spPr>
      </p:sp>
      <p:sp>
        <p:nvSpPr>
          <p:cNvPr id="178" name="Shape 178">
            <a:extLst>
              <a:ext uri="{FF2B5EF4-FFF2-40B4-BE49-F238E27FC236}">
                <a16:creationId xmlns:a16="http://schemas.microsoft.com/office/drawing/2014/main" id="{8855397D-289C-4953-9F3C-80A0EB240FBA}"/>
              </a:ext>
            </a:extLst>
          </p:cNvPr>
          <p:cNvSpPr txBox="1">
            <a:spLocks noGrp="1"/>
          </p:cNvSpPr>
          <p:nvPr>
            <p:ph type="body" idx="1"/>
          </p:nvPr>
        </p:nvSpPr>
        <p:spPr/>
        <p:txBody>
          <a:bodyPr>
            <a:noAutofit/>
          </a:bodyPr>
          <a:lstStyle/>
          <a:p>
            <a:pPr fontAlgn="auto">
              <a:spcAft>
                <a:spcPts val="0"/>
              </a:spcAft>
              <a:defRPr/>
            </a:pPr>
            <a:r>
              <a:rPr lang="en-US" sz="1466">
                <a:solidFill>
                  <a:srgbClr val="000000"/>
                </a:solidFill>
                <a:ea typeface="Arial"/>
                <a:cs typeface="Arial"/>
                <a:sym typeface="Arial"/>
              </a:rPr>
              <a:t>"Snippet" a fictional web site - Students write up search results, like they saw in </a:t>
            </a:r>
            <a:r>
              <a:rPr lang="en-US" sz="1466">
                <a:solidFill>
                  <a:srgbClr val="38761D"/>
                </a:solidFill>
                <a:ea typeface="Arial"/>
                <a:cs typeface="Arial"/>
                <a:sym typeface="Arial"/>
              </a:rPr>
              <a:t>[Slide #11]</a:t>
            </a:r>
            <a:r>
              <a:rPr lang="en-US" sz="1466">
                <a:solidFill>
                  <a:srgbClr val="000000"/>
                </a:solidFill>
                <a:ea typeface="Arial"/>
                <a:cs typeface="Arial"/>
                <a:sym typeface="Arial"/>
              </a:rPr>
              <a:t>, of a website about themselves or interview a class member and write up search results about a fictional web page a class member might have.  Questions to ask: If they had a web site, what would a search engine show about their site?  Include: title, snippet, URL and similar pages. Share student created fictional search results with class to determine understanding of search results and what they mean.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Shape 184">
            <a:extLst>
              <a:ext uri="{FF2B5EF4-FFF2-40B4-BE49-F238E27FC236}">
                <a16:creationId xmlns:a16="http://schemas.microsoft.com/office/drawing/2014/main" id="{310C3379-C0EA-4018-80A6-948364D17D6C}"/>
              </a:ext>
            </a:extLst>
          </p:cNvPr>
          <p:cNvSpPr>
            <a:spLocks noGrp="1" noRot="1" noChangeAspect="1" noTextEdit="1"/>
          </p:cNvSpPr>
          <p:nvPr>
            <p:ph type="sldImg" idx="2"/>
          </p:nvPr>
        </p:nvSpPr>
        <p:spPr>
          <a:noFill/>
          <a:ln/>
        </p:spPr>
      </p:sp>
      <p:sp>
        <p:nvSpPr>
          <p:cNvPr id="185" name="Shape 185">
            <a:extLst>
              <a:ext uri="{FF2B5EF4-FFF2-40B4-BE49-F238E27FC236}">
                <a16:creationId xmlns:a16="http://schemas.microsoft.com/office/drawing/2014/main" id="{257B6F64-BA74-435A-9456-B549795EFCC5}"/>
              </a:ext>
            </a:extLst>
          </p:cNvPr>
          <p:cNvSpPr txBox="1">
            <a:spLocks noGrp="1"/>
          </p:cNvSpPr>
          <p:nvPr>
            <p:ph type="body" idx="1"/>
          </p:nvPr>
        </p:nvSpPr>
        <p:spPr/>
        <p:txBody>
          <a:bodyPr>
            <a:noAutofit/>
          </a:bodyPr>
          <a:lstStyle/>
          <a:p>
            <a:pPr fontAlgn="auto">
              <a:spcAft>
                <a:spcPts val="0"/>
              </a:spcAft>
              <a:defRPr/>
            </a:pPr>
            <a:endParaRPr sz="146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Shape 31">
            <a:extLst>
              <a:ext uri="{FF2B5EF4-FFF2-40B4-BE49-F238E27FC236}">
                <a16:creationId xmlns:a16="http://schemas.microsoft.com/office/drawing/2014/main" id="{5DDE53AB-F062-4E15-A243-B6BEBC622B7D}"/>
              </a:ext>
            </a:extLst>
          </p:cNvPr>
          <p:cNvSpPr>
            <a:spLocks noGrp="1" noRot="1" noChangeAspect="1" noTextEdit="1"/>
          </p:cNvSpPr>
          <p:nvPr>
            <p:ph type="sldImg" idx="2"/>
          </p:nvPr>
        </p:nvSpPr>
        <p:spPr>
          <a:noFill/>
          <a:ln/>
        </p:spPr>
      </p:sp>
      <p:sp>
        <p:nvSpPr>
          <p:cNvPr id="32" name="Shape 32">
            <a:extLst>
              <a:ext uri="{FF2B5EF4-FFF2-40B4-BE49-F238E27FC236}">
                <a16:creationId xmlns:a16="http://schemas.microsoft.com/office/drawing/2014/main" id="{4C6153FF-94E8-4467-B52B-8963CF1AB600}"/>
              </a:ext>
            </a:extLst>
          </p:cNvPr>
          <p:cNvSpPr txBox="1">
            <a:spLocks noGrp="1"/>
          </p:cNvSpPr>
          <p:nvPr>
            <p:ph type="body" idx="1"/>
          </p:nvPr>
        </p:nvSpPr>
        <p:spPr/>
        <p:txBody>
          <a:bodyPr>
            <a:noAutofit/>
          </a:bodyPr>
          <a:lstStyle/>
          <a:p>
            <a:pPr fontAlgn="auto">
              <a:spcAft>
                <a:spcPts val="0"/>
              </a:spcAft>
              <a:defRPr/>
            </a:pPr>
            <a:endParaRPr sz="1466"/>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Shape 43">
            <a:extLst>
              <a:ext uri="{FF2B5EF4-FFF2-40B4-BE49-F238E27FC236}">
                <a16:creationId xmlns:a16="http://schemas.microsoft.com/office/drawing/2014/main" id="{FBF56876-7619-497E-91CF-E0258E9BE029}"/>
              </a:ext>
            </a:extLst>
          </p:cNvPr>
          <p:cNvSpPr>
            <a:spLocks noGrp="1" noRot="1" noChangeAspect="1" noTextEdit="1"/>
          </p:cNvSpPr>
          <p:nvPr>
            <p:ph type="sldImg" idx="2"/>
          </p:nvPr>
        </p:nvSpPr>
        <p:spPr>
          <a:noFill/>
          <a:ln/>
        </p:spPr>
      </p:sp>
      <p:sp>
        <p:nvSpPr>
          <p:cNvPr id="44" name="Shape 44">
            <a:extLst>
              <a:ext uri="{FF2B5EF4-FFF2-40B4-BE49-F238E27FC236}">
                <a16:creationId xmlns:a16="http://schemas.microsoft.com/office/drawing/2014/main" id="{CD477579-D5A2-4AF7-A679-FBA33EF7B813}"/>
              </a:ext>
            </a:extLst>
          </p:cNvPr>
          <p:cNvSpPr txBox="1">
            <a:spLocks noGrp="1"/>
          </p:cNvSpPr>
          <p:nvPr>
            <p:ph type="body" idx="1"/>
          </p:nvPr>
        </p:nvSpPr>
        <p:spPr/>
        <p:txBody>
          <a:bodyPr>
            <a:noAutofit/>
          </a:bodyPr>
          <a:lstStyle/>
          <a:p>
            <a:pPr fontAlgn="auto">
              <a:spcAft>
                <a:spcPts val="0"/>
              </a:spcAft>
              <a:defRPr/>
            </a:pPr>
            <a:r>
              <a:rPr lang="en-US" sz="1466">
                <a:solidFill>
                  <a:srgbClr val="000000"/>
                </a:solidFill>
                <a:ea typeface="Arial"/>
                <a:cs typeface="Arial"/>
                <a:sym typeface="Arial"/>
              </a:rPr>
              <a:t>This is what the homepage looks like, you find it by entering google.com in the address bar of your browser.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Shape 65">
            <a:extLst>
              <a:ext uri="{FF2B5EF4-FFF2-40B4-BE49-F238E27FC236}">
                <a16:creationId xmlns:a16="http://schemas.microsoft.com/office/drawing/2014/main" id="{F5732C23-AFAA-4185-B700-4F12D39CDC08}"/>
              </a:ext>
            </a:extLst>
          </p:cNvPr>
          <p:cNvSpPr>
            <a:spLocks noGrp="1" noRot="1" noChangeAspect="1" noTextEdit="1"/>
          </p:cNvSpPr>
          <p:nvPr>
            <p:ph type="sldImg" idx="2"/>
          </p:nvPr>
        </p:nvSpPr>
        <p:spPr>
          <a:noFill/>
          <a:ln/>
        </p:spPr>
      </p:sp>
      <p:sp>
        <p:nvSpPr>
          <p:cNvPr id="66" name="Shape 66">
            <a:extLst>
              <a:ext uri="{FF2B5EF4-FFF2-40B4-BE49-F238E27FC236}">
                <a16:creationId xmlns:a16="http://schemas.microsoft.com/office/drawing/2014/main" id="{85B7507B-BF78-4902-BF39-B7D00A503337}"/>
              </a:ext>
            </a:extLst>
          </p:cNvPr>
          <p:cNvSpPr txBox="1">
            <a:spLocks noGrp="1"/>
          </p:cNvSpPr>
          <p:nvPr>
            <p:ph type="body" idx="1"/>
          </p:nvPr>
        </p:nvSpPr>
        <p:spPr/>
        <p:txBody>
          <a:bodyPr>
            <a:noAutofit/>
          </a:bodyPr>
          <a:lstStyle/>
          <a:p>
            <a:pPr fontAlgn="auto">
              <a:spcAft>
                <a:spcPts val="0"/>
              </a:spcAft>
              <a:defRPr/>
            </a:pPr>
            <a:r>
              <a:rPr lang="en-US" sz="1466">
                <a:solidFill>
                  <a:srgbClr val="000000"/>
                </a:solidFill>
                <a:ea typeface="Arial"/>
                <a:cs typeface="Arial"/>
                <a:sym typeface="Arial"/>
              </a:rPr>
              <a:t>When you want to find information with Google, you click in the search box on the homepage. </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You can tell you are there when you see your cursor blinking in the box.</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Then, type the words you want to find into the search box like this.  (Demonstrate in an open browser, if available) </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When you are done, you can either click the button here that says "Google Search," or you can simply hit the "enter" button on your keyboard.</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(You can open a browser such as Chrome, Firefox, or Safari and demonstrate where students might type a search into the browser's toolbar. In Chrome, you type both queries and addresses into the address bar. In other browsers, the long bar across the top of the browser is for entering addresses, and the smaller box--often in the upper right-hand corner--is for entering queries.)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Shape 84">
            <a:extLst>
              <a:ext uri="{FF2B5EF4-FFF2-40B4-BE49-F238E27FC236}">
                <a16:creationId xmlns:a16="http://schemas.microsoft.com/office/drawing/2014/main" id="{860AEF32-4769-45F7-A142-5B422D55306E}"/>
              </a:ext>
            </a:extLst>
          </p:cNvPr>
          <p:cNvSpPr>
            <a:spLocks noGrp="1" noRot="1" noChangeAspect="1" noTextEdit="1"/>
          </p:cNvSpPr>
          <p:nvPr>
            <p:ph type="sldImg" idx="2"/>
          </p:nvPr>
        </p:nvSpPr>
        <p:spPr>
          <a:noFill/>
          <a:ln/>
        </p:spPr>
      </p:sp>
      <p:sp>
        <p:nvSpPr>
          <p:cNvPr id="85" name="Shape 85">
            <a:extLst>
              <a:ext uri="{FF2B5EF4-FFF2-40B4-BE49-F238E27FC236}">
                <a16:creationId xmlns:a16="http://schemas.microsoft.com/office/drawing/2014/main" id="{65842956-E950-41F1-8DC9-1CB0F7573A59}"/>
              </a:ext>
            </a:extLst>
          </p:cNvPr>
          <p:cNvSpPr txBox="1">
            <a:spLocks noGrp="1"/>
          </p:cNvSpPr>
          <p:nvPr>
            <p:ph type="body" idx="1"/>
          </p:nvPr>
        </p:nvSpPr>
        <p:spPr/>
        <p:txBody>
          <a:bodyPr>
            <a:noAutofit/>
          </a:bodyPr>
          <a:lstStyle/>
          <a:p>
            <a:pPr fontAlgn="auto">
              <a:spcAft>
                <a:spcPts val="0"/>
              </a:spcAft>
              <a:defRPr/>
            </a:pPr>
            <a:r>
              <a:rPr lang="en-US" sz="1466">
                <a:solidFill>
                  <a:srgbClr val="000000"/>
                </a:solidFill>
                <a:ea typeface="Arial"/>
                <a:cs typeface="Arial"/>
                <a:sym typeface="Arial"/>
              </a:rPr>
              <a:t>Have students enter a simple query try the "I'm Feeling Lucky" button. Ask them to observe what happens.</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Possible answer: I'm Feeling Lucky does not take me to search results, but takes me directly to the page that Google would give as my first result to the query I entered.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Shape 102">
            <a:extLst>
              <a:ext uri="{FF2B5EF4-FFF2-40B4-BE49-F238E27FC236}">
                <a16:creationId xmlns:a16="http://schemas.microsoft.com/office/drawing/2014/main" id="{0A9E8AB6-8116-46BC-B0CD-137B06ACE97B}"/>
              </a:ext>
            </a:extLst>
          </p:cNvPr>
          <p:cNvSpPr>
            <a:spLocks noGrp="1" noRot="1" noChangeAspect="1" noTextEdit="1"/>
          </p:cNvSpPr>
          <p:nvPr>
            <p:ph type="sldImg" idx="2"/>
          </p:nvPr>
        </p:nvSpPr>
        <p:spPr>
          <a:noFill/>
          <a:ln/>
        </p:spPr>
      </p:sp>
      <p:sp>
        <p:nvSpPr>
          <p:cNvPr id="103" name="Shape 103">
            <a:extLst>
              <a:ext uri="{FF2B5EF4-FFF2-40B4-BE49-F238E27FC236}">
                <a16:creationId xmlns:a16="http://schemas.microsoft.com/office/drawing/2014/main" id="{7906ED80-89DF-4476-8C6B-E9C589A4EBBA}"/>
              </a:ext>
            </a:extLst>
          </p:cNvPr>
          <p:cNvSpPr txBox="1">
            <a:spLocks noGrp="1"/>
          </p:cNvSpPr>
          <p:nvPr>
            <p:ph type="body" idx="1"/>
          </p:nvPr>
        </p:nvSpPr>
        <p:spPr/>
        <p:txBody>
          <a:bodyPr>
            <a:noAutofit/>
          </a:bodyPr>
          <a:lstStyle/>
          <a:p>
            <a:pPr fontAlgn="auto">
              <a:spcAft>
                <a:spcPts val="0"/>
              </a:spcAft>
              <a:defRPr/>
            </a:pPr>
            <a:r>
              <a:rPr lang="en-US" sz="1466">
                <a:solidFill>
                  <a:srgbClr val="000000"/>
                </a:solidFill>
                <a:ea typeface="Arial"/>
                <a:cs typeface="Arial"/>
                <a:sym typeface="Arial"/>
              </a:rPr>
              <a:t>If you are looking for something that is not necessarily on a typical web page, you might want to click on one of these links and use one of Google's special search tools. </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From here, you can go directly into Google Images, Google Books, etc. We'll talk about these tools in a later lesson.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Shape 115">
            <a:extLst>
              <a:ext uri="{FF2B5EF4-FFF2-40B4-BE49-F238E27FC236}">
                <a16:creationId xmlns:a16="http://schemas.microsoft.com/office/drawing/2014/main" id="{39184BBD-BEC8-43E6-A552-714754FE2BC3}"/>
              </a:ext>
            </a:extLst>
          </p:cNvPr>
          <p:cNvSpPr>
            <a:spLocks noGrp="1" noRot="1" noChangeAspect="1" noTextEdit="1"/>
          </p:cNvSpPr>
          <p:nvPr>
            <p:ph type="sldImg" idx="2"/>
          </p:nvPr>
        </p:nvSpPr>
        <p:spPr>
          <a:noFill/>
          <a:ln/>
        </p:spPr>
      </p:sp>
      <p:sp>
        <p:nvSpPr>
          <p:cNvPr id="116" name="Shape 116">
            <a:extLst>
              <a:ext uri="{FF2B5EF4-FFF2-40B4-BE49-F238E27FC236}">
                <a16:creationId xmlns:a16="http://schemas.microsoft.com/office/drawing/2014/main" id="{987D3E1A-50A2-462E-AA45-7C0F2CE24852}"/>
              </a:ext>
            </a:extLst>
          </p:cNvPr>
          <p:cNvSpPr txBox="1">
            <a:spLocks noGrp="1"/>
          </p:cNvSpPr>
          <p:nvPr>
            <p:ph type="body" idx="1"/>
          </p:nvPr>
        </p:nvSpPr>
        <p:spPr/>
        <p:txBody>
          <a:bodyPr>
            <a:noAutofit/>
          </a:bodyPr>
          <a:lstStyle/>
          <a:p>
            <a:pPr fontAlgn="auto">
              <a:spcAft>
                <a:spcPts val="0"/>
              </a:spcAft>
              <a:defRPr/>
            </a:pPr>
            <a:r>
              <a:rPr lang="en-US" sz="1466">
                <a:solidFill>
                  <a:srgbClr val="000000"/>
                </a:solidFill>
                <a:ea typeface="Arial"/>
                <a:cs typeface="Arial"/>
                <a:sym typeface="Arial"/>
              </a:rPr>
              <a:t>Show students the link to the Advanced search page, and take a quick look at the advanced search box. Together or individually, try using several of the boxes to run a more complex search.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Shape 130">
            <a:extLst>
              <a:ext uri="{FF2B5EF4-FFF2-40B4-BE49-F238E27FC236}">
                <a16:creationId xmlns:a16="http://schemas.microsoft.com/office/drawing/2014/main" id="{E91091C7-10A5-4A92-A8E5-3B413C4022F5}"/>
              </a:ext>
            </a:extLst>
          </p:cNvPr>
          <p:cNvSpPr>
            <a:spLocks noGrp="1" noRot="1" noChangeAspect="1" noTextEdit="1"/>
          </p:cNvSpPr>
          <p:nvPr>
            <p:ph type="sldImg" idx="2"/>
          </p:nvPr>
        </p:nvSpPr>
        <p:spPr>
          <a:noFill/>
          <a:ln/>
        </p:spPr>
      </p:sp>
      <p:sp>
        <p:nvSpPr>
          <p:cNvPr id="131" name="Shape 131">
            <a:extLst>
              <a:ext uri="{FF2B5EF4-FFF2-40B4-BE49-F238E27FC236}">
                <a16:creationId xmlns:a16="http://schemas.microsoft.com/office/drawing/2014/main" id="{0E500A1E-B33C-47F7-A188-C613F5613EB6}"/>
              </a:ext>
            </a:extLst>
          </p:cNvPr>
          <p:cNvSpPr txBox="1">
            <a:spLocks noGrp="1"/>
          </p:cNvSpPr>
          <p:nvPr>
            <p:ph type="body" idx="1"/>
          </p:nvPr>
        </p:nvSpPr>
        <p:spPr/>
        <p:txBody>
          <a:bodyPr>
            <a:noAutofit/>
          </a:bodyPr>
          <a:lstStyle/>
          <a:p>
            <a:pPr fontAlgn="auto">
              <a:spcAft>
                <a:spcPts val="0"/>
              </a:spcAft>
              <a:defRPr/>
            </a:pPr>
            <a:r>
              <a:rPr lang="en-US" sz="1466">
                <a:solidFill>
                  <a:srgbClr val="000000"/>
                </a:solidFill>
                <a:ea typeface="Arial"/>
                <a:cs typeface="Arial"/>
                <a:sym typeface="Arial"/>
              </a:rPr>
              <a:t>Point out the Languages Tools link on the Google homepage an click through to the Language Tools page. </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Features include:</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b="1">
                <a:solidFill>
                  <a:srgbClr val="000000"/>
                </a:solidFill>
                <a:ea typeface="Arial"/>
                <a:cs typeface="Arial"/>
                <a:sym typeface="Arial"/>
              </a:rPr>
              <a:t>Translated search:</a:t>
            </a:r>
            <a:r>
              <a:rPr lang="en-US" sz="1466">
                <a:solidFill>
                  <a:srgbClr val="000000"/>
                </a:solidFill>
                <a:ea typeface="Arial"/>
                <a:cs typeface="Arial"/>
                <a:sym typeface="Arial"/>
              </a:rPr>
              <a:t> search in English, Google translates the search to appropriate languages, translates results back into English, and gives them to you.</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b="1">
                <a:solidFill>
                  <a:srgbClr val="000000"/>
                </a:solidFill>
                <a:ea typeface="Arial"/>
                <a:cs typeface="Arial"/>
                <a:sym typeface="Arial"/>
              </a:rPr>
              <a:t>Translate text:</a:t>
            </a:r>
            <a:r>
              <a:rPr lang="en-US" sz="1466">
                <a:solidFill>
                  <a:srgbClr val="000000"/>
                </a:solidFill>
                <a:ea typeface="Arial"/>
                <a:cs typeface="Arial"/>
                <a:sym typeface="Arial"/>
              </a:rPr>
              <a:t> Enter a phrase or more, and Google will translate it into the language you chose.</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b="1">
                <a:solidFill>
                  <a:srgbClr val="000000"/>
                </a:solidFill>
                <a:ea typeface="Arial"/>
                <a:cs typeface="Arial"/>
                <a:sym typeface="Arial"/>
              </a:rPr>
              <a:t>Translate a webpage: </a:t>
            </a:r>
            <a:r>
              <a:rPr lang="en-US" sz="1466">
                <a:solidFill>
                  <a:srgbClr val="000000"/>
                </a:solidFill>
                <a:ea typeface="Arial"/>
                <a:cs typeface="Arial"/>
                <a:sym typeface="Arial"/>
              </a:rPr>
              <a:t>Give the web address of a page, and have the contents translated into the language of your choice.</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b="1">
                <a:solidFill>
                  <a:srgbClr val="000000"/>
                </a:solidFill>
                <a:ea typeface="Arial"/>
                <a:cs typeface="Arial"/>
                <a:sym typeface="Arial"/>
              </a:rPr>
              <a:t>Use the Google interface in your language:</a:t>
            </a:r>
            <a:r>
              <a:rPr lang="en-US" sz="1466">
                <a:solidFill>
                  <a:srgbClr val="000000"/>
                </a:solidFill>
                <a:ea typeface="Arial"/>
                <a:cs typeface="Arial"/>
                <a:sym typeface="Arial"/>
              </a:rPr>
              <a:t> Operate Google in another language--but beware of changing it to something that you can't read so you can't find the link to  change it back to English!</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b="1">
                <a:solidFill>
                  <a:srgbClr val="000000"/>
                </a:solidFill>
                <a:ea typeface="Arial"/>
                <a:cs typeface="Arial"/>
                <a:sym typeface="Arial"/>
              </a:rPr>
              <a:t>Visit Google's site in your local domain:</a:t>
            </a:r>
            <a:r>
              <a:rPr lang="en-US" sz="1466">
                <a:solidFill>
                  <a:srgbClr val="000000"/>
                </a:solidFill>
                <a:ea typeface="Arial"/>
                <a:cs typeface="Arial"/>
                <a:sym typeface="Arial"/>
              </a:rPr>
              <a:t> Visit Google's search page for Japan, Peru, and over 180 different locales!</a:t>
            </a:r>
          </a:p>
          <a:p>
            <a:pPr fontAlgn="auto">
              <a:spcAft>
                <a:spcPts val="0"/>
              </a:spcAft>
              <a:defRPr/>
            </a:pPr>
            <a:endParaRPr sz="1466">
              <a:solidFill>
                <a:srgbClr val="000000"/>
              </a:solidFill>
              <a:ea typeface="Arial"/>
              <a:cs typeface="Arial"/>
              <a:sym typeface="Arial"/>
            </a:endParaRPr>
          </a:p>
          <a:p>
            <a:pPr fontAlgn="auto">
              <a:spcAft>
                <a:spcPts val="0"/>
              </a:spcAft>
              <a:defRPr/>
            </a:pPr>
            <a:r>
              <a:rPr lang="en-US" sz="1466">
                <a:solidFill>
                  <a:srgbClr val="000000"/>
                </a:solidFill>
                <a:ea typeface="Arial"/>
                <a:cs typeface="Arial"/>
                <a:sym typeface="Arial"/>
              </a:rPr>
              <a:t>Together or individually, try translating a word or phrase, and click through to another country's Google homepage.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Shape 136">
            <a:extLst>
              <a:ext uri="{FF2B5EF4-FFF2-40B4-BE49-F238E27FC236}">
                <a16:creationId xmlns:a16="http://schemas.microsoft.com/office/drawing/2014/main" id="{62961341-F8B5-4F52-A9E3-D01E2F752A08}"/>
              </a:ext>
            </a:extLst>
          </p:cNvPr>
          <p:cNvSpPr>
            <a:spLocks noGrp="1" noRot="1" noChangeAspect="1" noTextEdit="1"/>
          </p:cNvSpPr>
          <p:nvPr>
            <p:ph type="sldImg" idx="2"/>
          </p:nvPr>
        </p:nvSpPr>
        <p:spPr>
          <a:noFill/>
          <a:ln/>
        </p:spPr>
      </p:sp>
      <p:sp>
        <p:nvSpPr>
          <p:cNvPr id="137" name="Shape 137">
            <a:extLst>
              <a:ext uri="{FF2B5EF4-FFF2-40B4-BE49-F238E27FC236}">
                <a16:creationId xmlns:a16="http://schemas.microsoft.com/office/drawing/2014/main" id="{D5F7BD02-E1BE-47EB-9E99-7B877BD78E6B}"/>
              </a:ext>
            </a:extLst>
          </p:cNvPr>
          <p:cNvSpPr txBox="1">
            <a:spLocks noGrp="1"/>
          </p:cNvSpPr>
          <p:nvPr>
            <p:ph type="body" idx="1"/>
          </p:nvPr>
        </p:nvSpPr>
        <p:spPr/>
        <p:txBody>
          <a:bodyPr>
            <a:noAutofit/>
          </a:bodyPr>
          <a:lstStyle/>
          <a:p>
            <a:pPr fontAlgn="auto">
              <a:spcAft>
                <a:spcPts val="0"/>
              </a:spcAft>
              <a:defRPr/>
            </a:pPr>
            <a:endParaRPr sz="146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33137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
        <p:cNvGrpSpPr/>
        <p:nvPr/>
      </p:nvGrpSpPr>
      <p:grpSpPr>
        <a:xfrm>
          <a:off x="0" y="0"/>
          <a:ext cx="0" cy="0"/>
          <a:chOff x="0" y="0"/>
          <a:chExt cx="0" cy="0"/>
        </a:xfrm>
      </p:grpSpPr>
      <p:sp>
        <p:nvSpPr>
          <p:cNvPr id="7" name="Shape 7"/>
          <p:cNvSpPr txBox="1">
            <a:spLocks noGrp="1"/>
          </p:cNvSpPr>
          <p:nvPr>
            <p:ph type="ctrTitle"/>
          </p:nvPr>
        </p:nvSpPr>
        <p:spPr>
          <a:xfrm>
            <a:off x="914400" y="3048000"/>
            <a:ext cx="8331200" cy="1219199"/>
          </a:xfrm>
          <a:prstGeom prst="rect">
            <a:avLst/>
          </a:prstGeom>
          <a:noFill/>
          <a:ln>
            <a:noFill/>
          </a:ln>
        </p:spPr>
        <p:txBody>
          <a:bodyPr lIns="91425" tIns="91425" rIns="91425" bIns="91425" anchor="t"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8" name="Shape 8"/>
          <p:cNvSpPr txBox="1">
            <a:spLocks noGrp="1"/>
          </p:cNvSpPr>
          <p:nvPr>
            <p:ph type="subTitle" idx="1"/>
          </p:nvPr>
        </p:nvSpPr>
        <p:spPr>
          <a:xfrm>
            <a:off x="1828800" y="4572000"/>
            <a:ext cx="6502399" cy="914400"/>
          </a:xfrm>
          <a:prstGeom prst="rect">
            <a:avLst/>
          </a:prstGeom>
          <a:noFill/>
          <a:ln>
            <a:noFill/>
          </a:ln>
        </p:spPr>
        <p:txBody>
          <a:bodyPr lIns="91425" tIns="91425" rIns="91425" bIns="91425" anchor="t" anchorCtr="0"/>
          <a:lstStyle>
            <a:lvl1pPr algn="ctr">
              <a:spcBef>
                <a:spcPts val="0"/>
              </a:spcBef>
              <a:buSzPct val="100000"/>
              <a:defRPr sz="3200"/>
            </a:lvl1pPr>
            <a:lvl2pPr algn="ctr">
              <a:spcBef>
                <a:spcPts val="0"/>
              </a:spcBef>
              <a:buSzPct val="100000"/>
              <a:defRPr sz="3200"/>
            </a:lvl2pPr>
            <a:lvl3pPr algn="ctr">
              <a:spcBef>
                <a:spcPts val="0"/>
              </a:spcBef>
              <a:buSzPct val="100000"/>
              <a:defRPr sz="3200"/>
            </a:lvl3pPr>
            <a:lvl4pPr algn="ctr">
              <a:spcBef>
                <a:spcPts val="0"/>
              </a:spcBef>
              <a:buSzPct val="100000"/>
              <a:defRPr sz="3200"/>
            </a:lvl4pPr>
            <a:lvl5pPr algn="ctr">
              <a:spcBef>
                <a:spcPts val="0"/>
              </a:spcBef>
              <a:buSzPct val="100000"/>
              <a:defRPr sz="3200"/>
            </a:lvl5pPr>
            <a:lvl6pPr algn="ctr">
              <a:spcBef>
                <a:spcPts val="0"/>
              </a:spcBef>
              <a:buSzPct val="100000"/>
              <a:defRPr sz="3200"/>
            </a:lvl6pPr>
            <a:lvl7pPr algn="ctr">
              <a:spcBef>
                <a:spcPts val="0"/>
              </a:spcBef>
              <a:buSzPct val="100000"/>
              <a:defRPr sz="3200"/>
            </a:lvl7pPr>
            <a:lvl8pPr algn="ctr">
              <a:spcBef>
                <a:spcPts val="0"/>
              </a:spcBef>
              <a:buSzPct val="100000"/>
              <a:defRPr sz="3200"/>
            </a:lvl8pPr>
            <a:lvl9pPr algn="ctr">
              <a:spcBef>
                <a:spcPts val="0"/>
              </a:spcBef>
              <a:buSzPct val="100000"/>
              <a:defRPr sz="3200"/>
            </a:lvl9pPr>
          </a:lstStyle>
          <a:p>
            <a:endParaRPr/>
          </a:p>
        </p:txBody>
      </p:sp>
    </p:spTree>
    <p:extLst>
      <p:ext uri="{BB962C8B-B14F-4D97-AF65-F5344CB8AC3E}">
        <p14:creationId xmlns:p14="http://schemas.microsoft.com/office/powerpoint/2010/main" val="38071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a:spcBef>
                <a:spcPts val="0"/>
              </a:spcBef>
              <a:buSzPct val="99224"/>
              <a:defRPr sz="4266"/>
            </a:lvl1pPr>
            <a:lvl2pPr>
              <a:spcBef>
                <a:spcPts val="0"/>
              </a:spcBef>
              <a:buSzPct val="99224"/>
              <a:defRPr sz="4266"/>
            </a:lvl2pPr>
            <a:lvl3pPr>
              <a:spcBef>
                <a:spcPts val="0"/>
              </a:spcBef>
              <a:buSzPct val="99224"/>
              <a:defRPr sz="4266"/>
            </a:lvl3pPr>
            <a:lvl4pPr>
              <a:spcBef>
                <a:spcPts val="0"/>
              </a:spcBef>
              <a:buSzPct val="99224"/>
              <a:defRPr sz="4266"/>
            </a:lvl4pPr>
            <a:lvl5pPr>
              <a:spcBef>
                <a:spcPts val="0"/>
              </a:spcBef>
              <a:buSzPct val="99224"/>
              <a:defRPr sz="4266"/>
            </a:lvl5pPr>
            <a:lvl6pPr>
              <a:spcBef>
                <a:spcPts val="0"/>
              </a:spcBef>
              <a:buSzPct val="99224"/>
              <a:defRPr sz="4266"/>
            </a:lvl6pPr>
            <a:lvl7pPr>
              <a:spcBef>
                <a:spcPts val="0"/>
              </a:spcBef>
              <a:buSzPct val="99224"/>
              <a:defRPr sz="4266"/>
            </a:lvl7pPr>
            <a:lvl8pPr>
              <a:spcBef>
                <a:spcPts val="0"/>
              </a:spcBef>
              <a:buSzPct val="99224"/>
              <a:defRPr sz="4266"/>
            </a:lvl8pPr>
            <a:lvl9pPr>
              <a:spcBef>
                <a:spcPts val="0"/>
              </a:spcBef>
              <a:buSzPct val="99224"/>
              <a:defRPr sz="4266"/>
            </a:lvl9pPr>
          </a:lstStyle>
          <a:p>
            <a:endParaRPr/>
          </a:p>
        </p:txBody>
      </p:sp>
      <p:sp>
        <p:nvSpPr>
          <p:cNvPr id="11" name="Shape 11"/>
          <p:cNvSpPr txBox="1">
            <a:spLocks noGrp="1"/>
          </p:cNvSpPr>
          <p:nvPr>
            <p:ph type="body" idx="1"/>
          </p:nvPr>
        </p:nvSpPr>
        <p:spPr>
          <a:xfrm>
            <a:off x="304800" y="1828800"/>
            <a:ext cx="9550400" cy="5486399"/>
          </a:xfrm>
          <a:prstGeom prst="rect">
            <a:avLst/>
          </a:prstGeom>
          <a:noFill/>
          <a:ln>
            <a:noFill/>
          </a:ln>
        </p:spPr>
        <p:txBody>
          <a:bodyPr lIns="91425" tIns="91425" rIns="91425" bIns="91425" anchor="t" anchorCtr="0"/>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a:endParaRPr/>
          </a:p>
        </p:txBody>
      </p:sp>
    </p:spTree>
    <p:extLst>
      <p:ext uri="{BB962C8B-B14F-4D97-AF65-F5344CB8AC3E}">
        <p14:creationId xmlns:p14="http://schemas.microsoft.com/office/powerpoint/2010/main" val="3641726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a:spcBef>
                <a:spcPts val="0"/>
              </a:spcBef>
              <a:buSzPct val="99224"/>
              <a:defRPr sz="4266"/>
            </a:lvl1pPr>
            <a:lvl2pPr>
              <a:spcBef>
                <a:spcPts val="0"/>
              </a:spcBef>
              <a:buSzPct val="99224"/>
              <a:defRPr sz="4266"/>
            </a:lvl2pPr>
            <a:lvl3pPr>
              <a:spcBef>
                <a:spcPts val="0"/>
              </a:spcBef>
              <a:buSzPct val="99224"/>
              <a:defRPr sz="4266"/>
            </a:lvl3pPr>
            <a:lvl4pPr>
              <a:spcBef>
                <a:spcPts val="0"/>
              </a:spcBef>
              <a:buSzPct val="99224"/>
              <a:defRPr sz="4266"/>
            </a:lvl4pPr>
            <a:lvl5pPr>
              <a:spcBef>
                <a:spcPts val="0"/>
              </a:spcBef>
              <a:buSzPct val="99224"/>
              <a:defRPr sz="4266"/>
            </a:lvl5pPr>
            <a:lvl6pPr>
              <a:spcBef>
                <a:spcPts val="0"/>
              </a:spcBef>
              <a:buSzPct val="99224"/>
              <a:defRPr sz="4266"/>
            </a:lvl6pPr>
            <a:lvl7pPr>
              <a:spcBef>
                <a:spcPts val="0"/>
              </a:spcBef>
              <a:buSzPct val="99224"/>
              <a:defRPr sz="4266"/>
            </a:lvl7pPr>
            <a:lvl8pPr>
              <a:spcBef>
                <a:spcPts val="0"/>
              </a:spcBef>
              <a:buSzPct val="99224"/>
              <a:defRPr sz="4266"/>
            </a:lvl8pPr>
            <a:lvl9pPr>
              <a:spcBef>
                <a:spcPts val="0"/>
              </a:spcBef>
              <a:buSzPct val="99224"/>
              <a:defRPr sz="4266"/>
            </a:lvl9pPr>
          </a:lstStyle>
          <a:p>
            <a:endParaRPr/>
          </a:p>
        </p:txBody>
      </p:sp>
      <p:sp>
        <p:nvSpPr>
          <p:cNvPr id="14" name="Shape 14"/>
          <p:cNvSpPr txBox="1">
            <a:spLocks noGrp="1"/>
          </p:cNvSpPr>
          <p:nvPr>
            <p:ph type="body" idx="1"/>
          </p:nvPr>
        </p:nvSpPr>
        <p:spPr>
          <a:xfrm>
            <a:off x="304800" y="1828800"/>
            <a:ext cx="4470399" cy="5486399"/>
          </a:xfrm>
          <a:prstGeom prst="rect">
            <a:avLst/>
          </a:prstGeom>
          <a:noFill/>
          <a:ln>
            <a:noFill/>
          </a:ln>
        </p:spPr>
        <p:txBody>
          <a:bodyPr lIns="91425" tIns="91425" rIns="91425" bIns="91425" anchor="t" anchorCtr="0"/>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a:endParaRPr/>
          </a:p>
        </p:txBody>
      </p:sp>
      <p:sp>
        <p:nvSpPr>
          <p:cNvPr id="15" name="Shape 15"/>
          <p:cNvSpPr txBox="1">
            <a:spLocks noGrp="1"/>
          </p:cNvSpPr>
          <p:nvPr>
            <p:ph type="body" idx="2"/>
          </p:nvPr>
        </p:nvSpPr>
        <p:spPr>
          <a:xfrm>
            <a:off x="5384800" y="1828800"/>
            <a:ext cx="4470399" cy="5486399"/>
          </a:xfrm>
          <a:prstGeom prst="rect">
            <a:avLst/>
          </a:prstGeom>
          <a:noFill/>
          <a:ln>
            <a:noFill/>
          </a:ln>
        </p:spPr>
        <p:txBody>
          <a:bodyPr lIns="91425" tIns="91425" rIns="91425" bIns="91425" anchor="t" anchorCtr="0"/>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a:endParaRPr/>
          </a:p>
        </p:txBody>
      </p:sp>
    </p:spTree>
    <p:extLst>
      <p:ext uri="{BB962C8B-B14F-4D97-AF65-F5344CB8AC3E}">
        <p14:creationId xmlns:p14="http://schemas.microsoft.com/office/powerpoint/2010/main" val="424985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6"/>
        <p:cNvGrpSpPr/>
        <p:nvPr/>
      </p:nvGrpSpPr>
      <p:grpSpPr>
        <a:xfrm>
          <a:off x="0" y="0"/>
          <a:ext cx="0" cy="0"/>
          <a:chOff x="0" y="0"/>
          <a:chExt cx="0" cy="0"/>
        </a:xfrm>
      </p:grpSpPr>
      <p:sp>
        <p:nvSpPr>
          <p:cNvPr id="17" name="Shape 17"/>
          <p:cNvSpPr txBox="1">
            <a:spLocks noGrp="1"/>
          </p:cNvSpPr>
          <p:nvPr>
            <p:ph type="body" idx="1"/>
          </p:nvPr>
        </p:nvSpPr>
        <p:spPr>
          <a:xfrm>
            <a:off x="304800" y="6705600"/>
            <a:ext cx="9550400" cy="609599"/>
          </a:xfrm>
          <a:prstGeom prst="rect">
            <a:avLst/>
          </a:prstGeom>
          <a:noFill/>
          <a:ln>
            <a:noFill/>
          </a:ln>
        </p:spPr>
        <p:txBody>
          <a:bodyPr lIns="91425" tIns="91425" rIns="91425" bIns="91425" anchor="t" anchorCtr="0"/>
          <a:lstStyle>
            <a:lvl1pPr algn="ctr">
              <a:spcBef>
                <a:spcPts val="0"/>
              </a:spcBef>
              <a:buSzPct val="100000"/>
              <a:defRPr sz="3200"/>
            </a:lvl1pPr>
            <a:lvl2pPr algn="ctr">
              <a:spcBef>
                <a:spcPts val="0"/>
              </a:spcBef>
              <a:buSzPct val="100000"/>
              <a:defRPr sz="3200"/>
            </a:lvl2pPr>
            <a:lvl3pPr algn="ctr">
              <a:spcBef>
                <a:spcPts val="0"/>
              </a:spcBef>
              <a:buSzPct val="100000"/>
              <a:defRPr sz="3200"/>
            </a:lvl3pPr>
            <a:lvl4pPr algn="ctr">
              <a:spcBef>
                <a:spcPts val="0"/>
              </a:spcBef>
              <a:buSzPct val="100000"/>
              <a:defRPr sz="3200"/>
            </a:lvl4pPr>
            <a:lvl5pPr algn="ctr">
              <a:spcBef>
                <a:spcPts val="0"/>
              </a:spcBef>
              <a:buSzPct val="100000"/>
              <a:defRPr sz="3200"/>
            </a:lvl5pPr>
            <a:lvl6pPr algn="ctr">
              <a:spcBef>
                <a:spcPts val="0"/>
              </a:spcBef>
              <a:buSzPct val="100000"/>
              <a:defRPr sz="3200"/>
            </a:lvl6pPr>
            <a:lvl7pPr algn="ctr">
              <a:spcBef>
                <a:spcPts val="0"/>
              </a:spcBef>
              <a:buSzPct val="100000"/>
              <a:defRPr sz="3200"/>
            </a:lvl7pPr>
            <a:lvl8pPr algn="ctr">
              <a:spcBef>
                <a:spcPts val="0"/>
              </a:spcBef>
              <a:buSzPct val="100000"/>
              <a:defRPr sz="3200"/>
            </a:lvl8pPr>
            <a:lvl9pPr algn="ctr">
              <a:spcBef>
                <a:spcPts val="0"/>
              </a:spcBef>
              <a:buSzPct val="100000"/>
              <a:defRPr sz="3200"/>
            </a:lvl9pPr>
          </a:lstStyle>
          <a:p>
            <a:endParaRPr/>
          </a:p>
        </p:txBody>
      </p:sp>
    </p:spTree>
    <p:extLst>
      <p:ext uri="{BB962C8B-B14F-4D97-AF65-F5344CB8AC3E}">
        <p14:creationId xmlns:p14="http://schemas.microsoft.com/office/powerpoint/2010/main" val="35028511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creativecommons.org/licenses/by-sa/3.0/legalcode"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 name="Shape 19">
            <a:extLst>
              <a:ext uri="{FF2B5EF4-FFF2-40B4-BE49-F238E27FC236}">
                <a16:creationId xmlns:a16="http://schemas.microsoft.com/office/drawing/2014/main" id="{62B9F478-3E80-4902-9525-D35CF22CBCF3}"/>
              </a:ext>
            </a:extLst>
          </p:cNvPr>
          <p:cNvSpPr txBox="1">
            <a:spLocks noGrp="1"/>
          </p:cNvSpPr>
          <p:nvPr>
            <p:ph type="ctrTitle" idx="4294967295"/>
          </p:nvPr>
        </p:nvSpPr>
        <p:spPr>
          <a:xfrm>
            <a:off x="3044825" y="3676650"/>
            <a:ext cx="6810375" cy="509588"/>
          </a:xfrm>
          <a:prstGeom prst="rect">
            <a:avLst/>
          </a:prstGeom>
        </p:spPr>
        <p:txBody>
          <a:bodyPr lIns="38100" tIns="38100" rIns="38100" bIns="38100"/>
          <a:lstStyle/>
          <a:p>
            <a:pPr eaLnBrk="1" fontAlgn="auto" hangingPunct="1">
              <a:lnSpc>
                <a:spcPct val="108035"/>
              </a:lnSpc>
              <a:spcBef>
                <a:spcPts val="0"/>
              </a:spcBef>
              <a:spcAft>
                <a:spcPts val="0"/>
              </a:spcAft>
              <a:defRPr/>
            </a:pPr>
            <a:r>
              <a:rPr lang="en-US" sz="3111">
                <a:solidFill>
                  <a:srgbClr val="0066CC"/>
                </a:solidFill>
                <a:sym typeface="Arial"/>
              </a:rPr>
              <a:t>Understanding Search Engines</a:t>
            </a:r>
          </a:p>
        </p:txBody>
      </p:sp>
      <p:sp>
        <p:nvSpPr>
          <p:cNvPr id="20" name="Shape 20">
            <a:extLst>
              <a:ext uri="{FF2B5EF4-FFF2-40B4-BE49-F238E27FC236}">
                <a16:creationId xmlns:a16="http://schemas.microsoft.com/office/drawing/2014/main" id="{3914029E-41B0-41EA-B798-1758709733BC}"/>
              </a:ext>
            </a:extLst>
          </p:cNvPr>
          <p:cNvSpPr txBox="1">
            <a:spLocks noGrp="1"/>
          </p:cNvSpPr>
          <p:nvPr>
            <p:ph type="subTitle" idx="4294967295"/>
          </p:nvPr>
        </p:nvSpPr>
        <p:spPr>
          <a:xfrm>
            <a:off x="3044825" y="4200525"/>
            <a:ext cx="6810375" cy="347663"/>
          </a:xfrm>
          <a:prstGeom prst="rect">
            <a:avLst/>
          </a:prstGeom>
        </p:spPr>
        <p:txBody>
          <a:bodyPr lIns="38100" tIns="38100" rIns="38100" bIns="38100"/>
          <a:lstStyle/>
          <a:p>
            <a:pPr eaLnBrk="1" fontAlgn="auto" hangingPunct="1">
              <a:lnSpc>
                <a:spcPct val="120312"/>
              </a:lnSpc>
              <a:spcBef>
                <a:spcPts val="0"/>
              </a:spcBef>
              <a:spcAft>
                <a:spcPts val="0"/>
              </a:spcAft>
              <a:defRPr/>
            </a:pPr>
            <a:r>
              <a:rPr lang="en-US" sz="1777">
                <a:solidFill>
                  <a:srgbClr val="7D7D7D"/>
                </a:solidFill>
                <a:sym typeface="Arial"/>
              </a:rPr>
              <a:t>Google Landing</a:t>
            </a:r>
          </a:p>
        </p:txBody>
      </p:sp>
      <p:sp>
        <p:nvSpPr>
          <p:cNvPr id="21" name="Shape 21">
            <a:extLst>
              <a:ext uri="{FF2B5EF4-FFF2-40B4-BE49-F238E27FC236}">
                <a16:creationId xmlns:a16="http://schemas.microsoft.com/office/drawing/2014/main" id="{DDC1E2B1-8956-49E4-952B-D55E0D9FD350}"/>
              </a:ext>
            </a:extLst>
          </p:cNvPr>
          <p:cNvSpPr txBox="1"/>
          <p:nvPr/>
        </p:nvSpPr>
        <p:spPr>
          <a:xfrm>
            <a:off x="3097213" y="5848350"/>
            <a:ext cx="5411787" cy="974725"/>
          </a:xfrm>
          <a:prstGeom prst="rect">
            <a:avLst/>
          </a:prstGeom>
          <a:noFill/>
          <a:ln>
            <a:noFill/>
          </a:ln>
        </p:spPr>
        <p:txBody>
          <a:bodyPr lIns="38100" tIns="38100" rIns="38100" bIns="38100"/>
          <a:lstStyle/>
          <a:p>
            <a:pPr fontAlgn="auto">
              <a:lnSpc>
                <a:spcPct val="108333"/>
              </a:lnSpc>
              <a:spcBef>
                <a:spcPts val="0"/>
              </a:spcBef>
              <a:spcAft>
                <a:spcPts val="0"/>
              </a:spcAft>
              <a:defRPr/>
            </a:pPr>
            <a:r>
              <a:rPr lang="en-US" sz="1333" b="1" kern="0">
                <a:solidFill>
                  <a:srgbClr val="7D7D7D"/>
                </a:solidFill>
                <a:latin typeface="Arial"/>
                <a:ea typeface="Arial"/>
                <a:cs typeface="Arial"/>
                <a:sym typeface="Arial"/>
                <a:rtl val="0"/>
              </a:rPr>
              <a:t>Web Search Lesson Plan</a:t>
            </a:r>
          </a:p>
          <a:p>
            <a:pPr fontAlgn="auto">
              <a:lnSpc>
                <a:spcPct val="108333"/>
              </a:lnSpc>
              <a:spcBef>
                <a:spcPts val="0"/>
              </a:spcBef>
              <a:spcAft>
                <a:spcPts val="0"/>
              </a:spcAft>
              <a:defRPr/>
            </a:pPr>
            <a:r>
              <a:rPr lang="en-US" sz="1333" kern="0">
                <a:solidFill>
                  <a:srgbClr val="7D7D7D"/>
                </a:solidFill>
                <a:latin typeface="Arial"/>
                <a:ea typeface="Arial"/>
                <a:cs typeface="Arial"/>
                <a:sym typeface="Arial"/>
                <a:rtl val="0"/>
              </a:rPr>
              <a:t>Module A2</a:t>
            </a:r>
          </a:p>
        </p:txBody>
      </p:sp>
      <p:sp>
        <p:nvSpPr>
          <p:cNvPr id="1029" name="Shape 22">
            <a:extLst>
              <a:ext uri="{FF2B5EF4-FFF2-40B4-BE49-F238E27FC236}">
                <a16:creationId xmlns:a16="http://schemas.microsoft.com/office/drawing/2014/main" id="{01FF5E31-7D1F-461B-B77C-68A89A459A9C}"/>
              </a:ext>
            </a:extLst>
          </p:cNvPr>
          <p:cNvSpPr>
            <a:spLocks noChangeArrowheads="1"/>
          </p:cNvSpPr>
          <p:nvPr/>
        </p:nvSpPr>
        <p:spPr bwMode="auto">
          <a:xfrm>
            <a:off x="7024688" y="6313488"/>
            <a:ext cx="2257425" cy="1241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pic>
        <p:nvPicPr>
          <p:cNvPr id="1030" name="Shape 23">
            <a:extLst>
              <a:ext uri="{FF2B5EF4-FFF2-40B4-BE49-F238E27FC236}">
                <a16:creationId xmlns:a16="http://schemas.microsoft.com/office/drawing/2014/main" id="{2A13498A-04E7-4453-82B9-13091402544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7488" y="59070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Shape 139">
            <a:extLst>
              <a:ext uri="{FF2B5EF4-FFF2-40B4-BE49-F238E27FC236}">
                <a16:creationId xmlns:a16="http://schemas.microsoft.com/office/drawing/2014/main" id="{7582F8BB-E2A9-4151-8FD3-0449C54EC08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638" y="508000"/>
            <a:ext cx="1122362"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Shape 140">
            <a:extLst>
              <a:ext uri="{FF2B5EF4-FFF2-40B4-BE49-F238E27FC236}">
                <a16:creationId xmlns:a16="http://schemas.microsoft.com/office/drawing/2014/main" id="{BCFFFECE-7C36-4E0A-8A03-D41A38E1AFF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941388"/>
            <a:ext cx="9155113"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Shape 141">
            <a:extLst>
              <a:ext uri="{FF2B5EF4-FFF2-40B4-BE49-F238E27FC236}">
                <a16:creationId xmlns:a16="http://schemas.microsoft.com/office/drawing/2014/main" id="{B84EBD3E-0E56-4D27-802A-4ADF6B4D6CE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7239000"/>
            <a:ext cx="9155113"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Shape 142">
            <a:extLst>
              <a:ext uri="{FF2B5EF4-FFF2-40B4-BE49-F238E27FC236}">
                <a16:creationId xmlns:a16="http://schemas.microsoft.com/office/drawing/2014/main" id="{470ECB3B-DBD2-4B68-A319-34AC7C5038C4}"/>
              </a:ext>
            </a:extLst>
          </p:cNvPr>
          <p:cNvSpPr txBox="1">
            <a:spLocks noGrp="1"/>
          </p:cNvSpPr>
          <p:nvPr>
            <p:ph type="title" idx="4294967295"/>
          </p:nvPr>
        </p:nvSpPr>
        <p:spPr>
          <a:xfrm>
            <a:off x="506413" y="454025"/>
            <a:ext cx="7870825" cy="500063"/>
          </a:xfrm>
          <a:prstGeom prst="rect">
            <a:avLst/>
          </a:prstGeom>
        </p:spPr>
        <p:txBody>
          <a:bodyPr lIns="38100" tIns="38100" rIns="38100" bIns="38100"/>
          <a:lstStyle/>
          <a:p>
            <a:pPr eaLnBrk="1" fontAlgn="auto" hangingPunct="1">
              <a:lnSpc>
                <a:spcPct val="107812"/>
              </a:lnSpc>
              <a:spcBef>
                <a:spcPts val="0"/>
              </a:spcBef>
              <a:spcAft>
                <a:spcPts val="0"/>
              </a:spcAft>
              <a:defRPr/>
            </a:pPr>
            <a:r>
              <a:rPr lang="en-US" sz="2666">
                <a:solidFill>
                  <a:srgbClr val="0066CC"/>
                </a:solidFill>
                <a:sym typeface="Arial"/>
              </a:rPr>
              <a:t>The Search Engine Results Page</a:t>
            </a:r>
          </a:p>
        </p:txBody>
      </p:sp>
      <p:pic>
        <p:nvPicPr>
          <p:cNvPr id="10246" name="Shape 143">
            <a:extLst>
              <a:ext uri="{FF2B5EF4-FFF2-40B4-BE49-F238E27FC236}">
                <a16:creationId xmlns:a16="http://schemas.microsoft.com/office/drawing/2014/main" id="{5798789D-EA79-48BA-A696-26CBBFC6AB7F}"/>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2427288"/>
            <a:ext cx="91440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Shape 144">
            <a:extLst>
              <a:ext uri="{FF2B5EF4-FFF2-40B4-BE49-F238E27FC236}">
                <a16:creationId xmlns:a16="http://schemas.microsoft.com/office/drawing/2014/main" id="{445F5C88-D8B1-4D2D-93A7-195A1DDC123E}"/>
              </a:ext>
            </a:extLst>
          </p:cNvPr>
          <p:cNvSpPr>
            <a:spLocks noChangeArrowheads="1"/>
          </p:cNvSpPr>
          <p:nvPr/>
        </p:nvSpPr>
        <p:spPr bwMode="auto">
          <a:xfrm>
            <a:off x="323850" y="2047875"/>
            <a:ext cx="9578975" cy="4113213"/>
          </a:xfrm>
          <a:prstGeom prst="rect">
            <a:avLst/>
          </a:prstGeom>
          <a:noFill/>
          <a:ln w="9525">
            <a:solidFill>
              <a:srgbClr val="CCCCCC"/>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145" name="Shape 145">
            <a:extLst>
              <a:ext uri="{FF2B5EF4-FFF2-40B4-BE49-F238E27FC236}">
                <a16:creationId xmlns:a16="http://schemas.microsoft.com/office/drawing/2014/main" id="{2EC4F5E4-570E-4B85-93A4-11DACA923780}"/>
              </a:ext>
            </a:extLst>
          </p:cNvPr>
          <p:cNvSpPr>
            <a:spLocks noChangeArrowheads="1"/>
          </p:cNvSpPr>
          <p:nvPr/>
        </p:nvSpPr>
        <p:spPr bwMode="auto">
          <a:xfrm>
            <a:off x="2143125" y="3078163"/>
            <a:ext cx="4992688" cy="2124075"/>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146" name="Shape 146">
            <a:extLst>
              <a:ext uri="{FF2B5EF4-FFF2-40B4-BE49-F238E27FC236}">
                <a16:creationId xmlns:a16="http://schemas.microsoft.com/office/drawing/2014/main" id="{9844D9EB-6BAA-4BF2-8A6E-FD2F004BF54F}"/>
              </a:ext>
            </a:extLst>
          </p:cNvPr>
          <p:cNvSpPr>
            <a:spLocks noChangeArrowheads="1"/>
          </p:cNvSpPr>
          <p:nvPr/>
        </p:nvSpPr>
        <p:spPr bwMode="auto">
          <a:xfrm>
            <a:off x="7634288" y="3054350"/>
            <a:ext cx="2058987" cy="2170113"/>
          </a:xfrm>
          <a:prstGeom prst="rect">
            <a:avLst/>
          </a:prstGeom>
          <a:noFill/>
          <a:ln w="19050">
            <a:solidFill>
              <a:srgbClr val="38761D"/>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147" name="Shape 147">
            <a:extLst>
              <a:ext uri="{FF2B5EF4-FFF2-40B4-BE49-F238E27FC236}">
                <a16:creationId xmlns:a16="http://schemas.microsoft.com/office/drawing/2014/main" id="{ABB2D962-1468-478B-954C-BF81A1FBBABD}"/>
              </a:ext>
            </a:extLst>
          </p:cNvPr>
          <p:cNvSpPr>
            <a:spLocks noChangeArrowheads="1"/>
          </p:cNvSpPr>
          <p:nvPr/>
        </p:nvSpPr>
        <p:spPr bwMode="auto">
          <a:xfrm>
            <a:off x="496888" y="3055938"/>
            <a:ext cx="1541462" cy="2130425"/>
          </a:xfrm>
          <a:prstGeom prst="rect">
            <a:avLst/>
          </a:prstGeom>
          <a:noFill/>
          <a:ln w="19050">
            <a:solidFill>
              <a:srgbClr val="F1C232"/>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148" name="Shape 148">
            <a:extLst>
              <a:ext uri="{FF2B5EF4-FFF2-40B4-BE49-F238E27FC236}">
                <a16:creationId xmlns:a16="http://schemas.microsoft.com/office/drawing/2014/main" id="{1B4B3F58-2E0A-4AE0-BFD4-4B1507B38C55}"/>
              </a:ext>
            </a:extLst>
          </p:cNvPr>
          <p:cNvSpPr>
            <a:spLocks noChangeArrowheads="1"/>
          </p:cNvSpPr>
          <p:nvPr/>
        </p:nvSpPr>
        <p:spPr bwMode="auto">
          <a:xfrm>
            <a:off x="527050" y="2444750"/>
            <a:ext cx="7834313" cy="598488"/>
          </a:xfrm>
          <a:prstGeom prst="rect">
            <a:avLst/>
          </a:prstGeom>
          <a:noFill/>
          <a:ln w="19050">
            <a:solidFill>
              <a:srgbClr val="0066CC"/>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149" name="Shape 149">
            <a:extLst>
              <a:ext uri="{FF2B5EF4-FFF2-40B4-BE49-F238E27FC236}">
                <a16:creationId xmlns:a16="http://schemas.microsoft.com/office/drawing/2014/main" id="{88C31F02-CC76-447C-9860-134E8F0E98DA}"/>
              </a:ext>
            </a:extLst>
          </p:cNvPr>
          <p:cNvSpPr txBox="1"/>
          <p:nvPr/>
        </p:nvSpPr>
        <p:spPr>
          <a:xfrm>
            <a:off x="2540000" y="2032000"/>
            <a:ext cx="4367213" cy="544513"/>
          </a:xfrm>
          <a:prstGeom prst="rect">
            <a:avLst/>
          </a:prstGeom>
          <a:noFill/>
          <a:ln>
            <a:noFill/>
          </a:ln>
        </p:spPr>
        <p:txBody>
          <a:bodyPr lIns="38100" tIns="38100" rIns="38100" bIns="38100"/>
          <a:lstStyle/>
          <a:p>
            <a:pPr fontAlgn="auto">
              <a:spcBef>
                <a:spcPts val="0"/>
              </a:spcBef>
              <a:spcAft>
                <a:spcPts val="0"/>
              </a:spcAft>
              <a:defRPr/>
            </a:pPr>
            <a:r>
              <a:rPr lang="en-US" sz="2666" kern="0">
                <a:solidFill>
                  <a:srgbClr val="0066CC"/>
                </a:solidFill>
                <a:latin typeface="Arial"/>
                <a:ea typeface="Arial"/>
                <a:cs typeface="Arial"/>
                <a:sym typeface="Arial"/>
                <a:rtl val="0"/>
              </a:rPr>
              <a:t>Search bar</a:t>
            </a:r>
          </a:p>
        </p:txBody>
      </p:sp>
      <p:sp>
        <p:nvSpPr>
          <p:cNvPr id="150" name="Shape 150">
            <a:extLst>
              <a:ext uri="{FF2B5EF4-FFF2-40B4-BE49-F238E27FC236}">
                <a16:creationId xmlns:a16="http://schemas.microsoft.com/office/drawing/2014/main" id="{5A4C9FA7-8848-4847-85BE-C0FC91AB8956}"/>
              </a:ext>
            </a:extLst>
          </p:cNvPr>
          <p:cNvSpPr txBox="1"/>
          <p:nvPr/>
        </p:nvSpPr>
        <p:spPr>
          <a:xfrm>
            <a:off x="488950" y="5283200"/>
            <a:ext cx="1631950" cy="744538"/>
          </a:xfrm>
          <a:prstGeom prst="rect">
            <a:avLst/>
          </a:prstGeom>
          <a:noFill/>
          <a:ln>
            <a:noFill/>
          </a:ln>
        </p:spPr>
        <p:txBody>
          <a:bodyPr lIns="38100" tIns="38100" rIns="38100" bIns="38100"/>
          <a:lstStyle/>
          <a:p>
            <a:pPr fontAlgn="auto">
              <a:spcBef>
                <a:spcPts val="0"/>
              </a:spcBef>
              <a:spcAft>
                <a:spcPts val="0"/>
              </a:spcAft>
              <a:defRPr/>
            </a:pPr>
            <a:r>
              <a:rPr lang="en-US" sz="2666" kern="0">
                <a:solidFill>
                  <a:srgbClr val="F1C232"/>
                </a:solidFill>
                <a:latin typeface="Arial"/>
                <a:ea typeface="Arial"/>
                <a:cs typeface="Arial"/>
                <a:sym typeface="Arial"/>
                <a:rtl val="0"/>
              </a:rPr>
              <a:t>Left panel</a:t>
            </a:r>
          </a:p>
        </p:txBody>
      </p:sp>
      <p:sp>
        <p:nvSpPr>
          <p:cNvPr id="151" name="Shape 151">
            <a:extLst>
              <a:ext uri="{FF2B5EF4-FFF2-40B4-BE49-F238E27FC236}">
                <a16:creationId xmlns:a16="http://schemas.microsoft.com/office/drawing/2014/main" id="{99273554-D7F8-4B43-9C62-03C804101208}"/>
              </a:ext>
            </a:extLst>
          </p:cNvPr>
          <p:cNvSpPr txBox="1"/>
          <p:nvPr/>
        </p:nvSpPr>
        <p:spPr>
          <a:xfrm>
            <a:off x="2946400" y="5283200"/>
            <a:ext cx="3263900" cy="838200"/>
          </a:xfrm>
          <a:prstGeom prst="rect">
            <a:avLst/>
          </a:prstGeom>
          <a:noFill/>
          <a:ln>
            <a:noFill/>
          </a:ln>
        </p:spPr>
        <p:txBody>
          <a:bodyPr lIns="38100" tIns="38100" rIns="38100" bIns="38100"/>
          <a:lstStyle/>
          <a:p>
            <a:pPr fontAlgn="auto">
              <a:spcBef>
                <a:spcPts val="0"/>
              </a:spcBef>
              <a:spcAft>
                <a:spcPts val="0"/>
              </a:spcAft>
              <a:defRPr/>
            </a:pPr>
            <a:r>
              <a:rPr lang="en-US" sz="2666" kern="0">
                <a:solidFill>
                  <a:srgbClr val="FF0000"/>
                </a:solidFill>
                <a:latin typeface="Arial"/>
                <a:ea typeface="Arial"/>
                <a:cs typeface="Arial"/>
                <a:sym typeface="Arial"/>
                <a:rtl val="0"/>
              </a:rPr>
              <a:t>Organic (natural) search results</a:t>
            </a:r>
          </a:p>
        </p:txBody>
      </p:sp>
      <p:sp>
        <p:nvSpPr>
          <p:cNvPr id="152" name="Shape 152">
            <a:extLst>
              <a:ext uri="{FF2B5EF4-FFF2-40B4-BE49-F238E27FC236}">
                <a16:creationId xmlns:a16="http://schemas.microsoft.com/office/drawing/2014/main" id="{FC5D0165-7C99-444D-B627-7E772968D390}"/>
              </a:ext>
            </a:extLst>
          </p:cNvPr>
          <p:cNvSpPr txBox="1"/>
          <p:nvPr/>
        </p:nvSpPr>
        <p:spPr>
          <a:xfrm>
            <a:off x="7712075" y="5270500"/>
            <a:ext cx="1849438" cy="831850"/>
          </a:xfrm>
          <a:prstGeom prst="rect">
            <a:avLst/>
          </a:prstGeom>
          <a:noFill/>
          <a:ln>
            <a:noFill/>
          </a:ln>
        </p:spPr>
        <p:txBody>
          <a:bodyPr lIns="38100" tIns="38100" rIns="38100" bIns="38100"/>
          <a:lstStyle/>
          <a:p>
            <a:pPr fontAlgn="auto">
              <a:spcBef>
                <a:spcPts val="0"/>
              </a:spcBef>
              <a:spcAft>
                <a:spcPts val="0"/>
              </a:spcAft>
              <a:defRPr/>
            </a:pPr>
            <a:r>
              <a:rPr lang="en-US" sz="2666" kern="0">
                <a:solidFill>
                  <a:srgbClr val="38761D"/>
                </a:solidFill>
                <a:latin typeface="Arial"/>
                <a:ea typeface="Arial"/>
                <a:cs typeface="Arial"/>
                <a:sym typeface="Arial"/>
                <a:rtl val="0"/>
              </a:rPr>
              <a:t>Sponsored links (ads)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xEl>
                                              <p:pRg st="0" end="0"/>
                                            </p:txEl>
                                          </p:spTgt>
                                        </p:tgtEl>
                                        <p:attrNameLst>
                                          <p:attrName>style.visibility</p:attrName>
                                        </p:attrNameLst>
                                      </p:cBhvr>
                                      <p:to>
                                        <p:strVal val="visible"/>
                                      </p:to>
                                    </p:set>
                                    <p:animEffect transition="in" filter="fade">
                                      <p:cBhvr>
                                        <p:cTn id="12" dur="1000"/>
                                        <p:tgtEl>
                                          <p:spTgt spid="14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fade">
                                      <p:cBhvr>
                                        <p:cTn id="17" dur="1000"/>
                                        <p:tgtEl>
                                          <p:spTgt spid="1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0">
                                            <p:txEl>
                                              <p:pRg st="0" end="0"/>
                                            </p:txEl>
                                          </p:spTgt>
                                        </p:tgtEl>
                                        <p:attrNameLst>
                                          <p:attrName>style.visibility</p:attrName>
                                        </p:attrNameLst>
                                      </p:cBhvr>
                                      <p:to>
                                        <p:strVal val="visible"/>
                                      </p:to>
                                    </p:set>
                                    <p:animEffect transition="in" filter="fade">
                                      <p:cBhvr>
                                        <p:cTn id="22" dur="1000"/>
                                        <p:tgtEl>
                                          <p:spTgt spid="15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fade">
                                      <p:cBhvr>
                                        <p:cTn id="27" dur="1000"/>
                                        <p:tgtEl>
                                          <p:spTgt spid="1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51">
                                            <p:txEl>
                                              <p:pRg st="0" end="0"/>
                                            </p:txEl>
                                          </p:spTgt>
                                        </p:tgtEl>
                                        <p:attrNameLst>
                                          <p:attrName>style.visibility</p:attrName>
                                        </p:attrNameLst>
                                      </p:cBhvr>
                                      <p:to>
                                        <p:strVal val="visible"/>
                                      </p:to>
                                    </p:set>
                                    <p:animEffect transition="in" filter="fade">
                                      <p:cBhvr>
                                        <p:cTn id="32" dur="1000"/>
                                        <p:tgtEl>
                                          <p:spTgt spid="151">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46"/>
                                        </p:tgtEl>
                                        <p:attrNameLst>
                                          <p:attrName>style.visibility</p:attrName>
                                        </p:attrNameLst>
                                      </p:cBhvr>
                                      <p:to>
                                        <p:strVal val="visible"/>
                                      </p:to>
                                    </p:set>
                                    <p:animEffect transition="in" filter="fade">
                                      <p:cBhvr>
                                        <p:cTn id="37" dur="1000"/>
                                        <p:tgtEl>
                                          <p:spTgt spid="14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52">
                                            <p:txEl>
                                              <p:pRg st="0" end="0"/>
                                            </p:txEl>
                                          </p:spTgt>
                                        </p:tgtEl>
                                        <p:attrNameLst>
                                          <p:attrName>style.visibility</p:attrName>
                                        </p:attrNameLst>
                                      </p:cBhvr>
                                      <p:to>
                                        <p:strVal val="visible"/>
                                      </p:to>
                                    </p:set>
                                    <p:animEffect transition="in" filter="fade">
                                      <p:cBhvr>
                                        <p:cTn id="42" dur="1000"/>
                                        <p:tgtEl>
                                          <p:spTgt spid="1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Shape 157">
            <a:extLst>
              <a:ext uri="{FF2B5EF4-FFF2-40B4-BE49-F238E27FC236}">
                <a16:creationId xmlns:a16="http://schemas.microsoft.com/office/drawing/2014/main" id="{31876771-1998-4895-84C5-AC7E7B392D6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638" y="508000"/>
            <a:ext cx="1122362"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Shape 158">
            <a:extLst>
              <a:ext uri="{FF2B5EF4-FFF2-40B4-BE49-F238E27FC236}">
                <a16:creationId xmlns:a16="http://schemas.microsoft.com/office/drawing/2014/main" id="{6487E95B-EEFF-424D-83CA-595815D3C55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941388"/>
            <a:ext cx="9155113"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Shape 159">
            <a:extLst>
              <a:ext uri="{FF2B5EF4-FFF2-40B4-BE49-F238E27FC236}">
                <a16:creationId xmlns:a16="http://schemas.microsoft.com/office/drawing/2014/main" id="{32270B93-673A-4EC6-9F97-2A233BD0AC6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7239000"/>
            <a:ext cx="9155113"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 name="Shape 160">
            <a:extLst>
              <a:ext uri="{FF2B5EF4-FFF2-40B4-BE49-F238E27FC236}">
                <a16:creationId xmlns:a16="http://schemas.microsoft.com/office/drawing/2014/main" id="{C04CFB72-28BD-438B-A020-1CA4454B3BB4}"/>
              </a:ext>
            </a:extLst>
          </p:cNvPr>
          <p:cNvSpPr txBox="1">
            <a:spLocks noGrp="1"/>
          </p:cNvSpPr>
          <p:nvPr>
            <p:ph type="title" idx="4294967295"/>
          </p:nvPr>
        </p:nvSpPr>
        <p:spPr>
          <a:xfrm>
            <a:off x="506413" y="454025"/>
            <a:ext cx="7870825" cy="500063"/>
          </a:xfrm>
          <a:prstGeom prst="rect">
            <a:avLst/>
          </a:prstGeom>
        </p:spPr>
        <p:txBody>
          <a:bodyPr lIns="38100" tIns="38100" rIns="38100" bIns="38100"/>
          <a:lstStyle/>
          <a:p>
            <a:pPr eaLnBrk="1" fontAlgn="auto" hangingPunct="1">
              <a:lnSpc>
                <a:spcPct val="107812"/>
              </a:lnSpc>
              <a:spcBef>
                <a:spcPts val="0"/>
              </a:spcBef>
              <a:spcAft>
                <a:spcPts val="0"/>
              </a:spcAft>
              <a:defRPr/>
            </a:pPr>
            <a:r>
              <a:rPr lang="en-US" sz="2666">
                <a:solidFill>
                  <a:srgbClr val="0066CC"/>
                </a:solidFill>
                <a:sym typeface="Arial"/>
              </a:rPr>
              <a:t>Reading Individual Search Results</a:t>
            </a:r>
          </a:p>
        </p:txBody>
      </p:sp>
      <p:pic>
        <p:nvPicPr>
          <p:cNvPr id="11270" name="Shape 161">
            <a:extLst>
              <a:ext uri="{FF2B5EF4-FFF2-40B4-BE49-F238E27FC236}">
                <a16:creationId xmlns:a16="http://schemas.microsoft.com/office/drawing/2014/main" id="{1C2E2C96-5347-4B5F-9CA4-9784E3857F0B}"/>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2844800"/>
            <a:ext cx="91440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Shape 162">
            <a:extLst>
              <a:ext uri="{FF2B5EF4-FFF2-40B4-BE49-F238E27FC236}">
                <a16:creationId xmlns:a16="http://schemas.microsoft.com/office/drawing/2014/main" id="{EBBB0CD2-5F79-4DD3-9D32-7822E7DA130B}"/>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524000"/>
            <a:ext cx="10287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Shape 163">
            <a:extLst>
              <a:ext uri="{FF2B5EF4-FFF2-40B4-BE49-F238E27FC236}">
                <a16:creationId xmlns:a16="http://schemas.microsoft.com/office/drawing/2014/main" id="{50A866F9-41F5-4B1D-9BE1-60EF71D277FF}"/>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800" y="4470400"/>
            <a:ext cx="25654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Shape 164">
            <a:extLst>
              <a:ext uri="{FF2B5EF4-FFF2-40B4-BE49-F238E27FC236}">
                <a16:creationId xmlns:a16="http://schemas.microsoft.com/office/drawing/2014/main" id="{42D87387-D22B-405B-87D4-B2A728D01465}"/>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0400" y="4470400"/>
            <a:ext cx="22098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Shape 165">
            <a:extLst>
              <a:ext uri="{FF2B5EF4-FFF2-40B4-BE49-F238E27FC236}">
                <a16:creationId xmlns:a16="http://schemas.microsoft.com/office/drawing/2014/main" id="{4524DF00-A455-44AE-B751-11A957300E5C}"/>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8800" y="4470400"/>
            <a:ext cx="3048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Shape 166">
            <a:extLst>
              <a:ext uri="{FF2B5EF4-FFF2-40B4-BE49-F238E27FC236}">
                <a16:creationId xmlns:a16="http://schemas.microsoft.com/office/drawing/2014/main" id="{414C1518-125C-44F9-B214-E8BF1DF524BD}"/>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26400" y="3962400"/>
            <a:ext cx="19812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gtEl>
                                        <p:attrNameLst>
                                          <p:attrName>style.visibility</p:attrName>
                                        </p:attrNameLst>
                                      </p:cBhvr>
                                      <p:to>
                                        <p:strVal val="visible"/>
                                      </p:to>
                                    </p:set>
                                    <p:animEffect transition="in" filter="fade">
                                      <p:cBhvr>
                                        <p:cTn id="12" dur="1000"/>
                                        <p:tgtEl>
                                          <p:spTgt spid="1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3"/>
                                        </p:tgtEl>
                                        <p:attrNameLst>
                                          <p:attrName>style.visibility</p:attrName>
                                        </p:attrNameLst>
                                      </p:cBhvr>
                                      <p:to>
                                        <p:strVal val="visible"/>
                                      </p:to>
                                    </p:set>
                                    <p:animEffect transition="in" filter="fade">
                                      <p:cBhvr>
                                        <p:cTn id="17" dur="1000"/>
                                        <p:tgtEl>
                                          <p:spTgt spid="1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65"/>
                                        </p:tgtEl>
                                        <p:attrNameLst>
                                          <p:attrName>style.visibility</p:attrName>
                                        </p:attrNameLst>
                                      </p:cBhvr>
                                      <p:to>
                                        <p:strVal val="visible"/>
                                      </p:to>
                                    </p:set>
                                    <p:animEffect transition="in" filter="fade">
                                      <p:cBhvr>
                                        <p:cTn id="27"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Shape 171">
            <a:extLst>
              <a:ext uri="{FF2B5EF4-FFF2-40B4-BE49-F238E27FC236}">
                <a16:creationId xmlns:a16="http://schemas.microsoft.com/office/drawing/2014/main" id="{F103A9A5-BE13-4E0F-877D-4B385F6949E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638" y="508000"/>
            <a:ext cx="1122362"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Shape 172">
            <a:extLst>
              <a:ext uri="{FF2B5EF4-FFF2-40B4-BE49-F238E27FC236}">
                <a16:creationId xmlns:a16="http://schemas.microsoft.com/office/drawing/2014/main" id="{6D581C89-851B-49CC-A5E9-38A97CDCDF58}"/>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941388"/>
            <a:ext cx="9155113"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Shape 173">
            <a:extLst>
              <a:ext uri="{FF2B5EF4-FFF2-40B4-BE49-F238E27FC236}">
                <a16:creationId xmlns:a16="http://schemas.microsoft.com/office/drawing/2014/main" id="{BB510495-D6DB-4B22-B790-CA4994A7354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7239000"/>
            <a:ext cx="9155113"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Shape 174">
            <a:extLst>
              <a:ext uri="{FF2B5EF4-FFF2-40B4-BE49-F238E27FC236}">
                <a16:creationId xmlns:a16="http://schemas.microsoft.com/office/drawing/2014/main" id="{ED4B0B67-A530-427B-B28D-ACF3AD179681}"/>
              </a:ext>
            </a:extLst>
          </p:cNvPr>
          <p:cNvSpPr txBox="1">
            <a:spLocks noGrp="1"/>
          </p:cNvSpPr>
          <p:nvPr>
            <p:ph type="title" idx="4294967295"/>
          </p:nvPr>
        </p:nvSpPr>
        <p:spPr>
          <a:xfrm>
            <a:off x="506413" y="454025"/>
            <a:ext cx="7870825" cy="500063"/>
          </a:xfrm>
          <a:prstGeom prst="rect">
            <a:avLst/>
          </a:prstGeom>
        </p:spPr>
        <p:txBody>
          <a:bodyPr lIns="38100" tIns="38100" rIns="38100" bIns="38100"/>
          <a:lstStyle/>
          <a:p>
            <a:pPr eaLnBrk="1" fontAlgn="auto" hangingPunct="1">
              <a:lnSpc>
                <a:spcPct val="107812"/>
              </a:lnSpc>
              <a:spcBef>
                <a:spcPts val="0"/>
              </a:spcBef>
              <a:spcAft>
                <a:spcPts val="0"/>
              </a:spcAft>
              <a:defRPr/>
            </a:pPr>
            <a:r>
              <a:rPr lang="en-US" sz="2666">
                <a:solidFill>
                  <a:srgbClr val="0066CC"/>
                </a:solidFill>
                <a:sym typeface="Arial"/>
              </a:rPr>
              <a:t>Give It a Try!</a:t>
            </a:r>
          </a:p>
        </p:txBody>
      </p:sp>
      <p:sp>
        <p:nvSpPr>
          <p:cNvPr id="175" name="Shape 175">
            <a:extLst>
              <a:ext uri="{FF2B5EF4-FFF2-40B4-BE49-F238E27FC236}">
                <a16:creationId xmlns:a16="http://schemas.microsoft.com/office/drawing/2014/main" id="{7F127503-B056-4ABA-A98F-826250F5FF9C}"/>
              </a:ext>
            </a:extLst>
          </p:cNvPr>
          <p:cNvSpPr txBox="1"/>
          <p:nvPr/>
        </p:nvSpPr>
        <p:spPr>
          <a:xfrm>
            <a:off x="2098675" y="2676525"/>
            <a:ext cx="6038850" cy="2328863"/>
          </a:xfrm>
          <a:prstGeom prst="rect">
            <a:avLst/>
          </a:prstGeom>
          <a:noFill/>
          <a:ln>
            <a:noFill/>
          </a:ln>
        </p:spPr>
        <p:txBody>
          <a:bodyPr lIns="38100" tIns="38100" rIns="38100" bIns="38100"/>
          <a:lstStyle/>
          <a:p>
            <a:pPr fontAlgn="auto">
              <a:spcBef>
                <a:spcPts val="0"/>
              </a:spcBef>
              <a:spcAft>
                <a:spcPts val="0"/>
              </a:spcAft>
              <a:defRPr/>
            </a:pPr>
            <a:r>
              <a:rPr lang="en-US" sz="2666" kern="0">
                <a:solidFill>
                  <a:srgbClr val="666666"/>
                </a:solidFill>
                <a:latin typeface="Arial"/>
                <a:ea typeface="Arial"/>
                <a:cs typeface="Arial"/>
                <a:sym typeface="Arial"/>
                <a:rtl val="0"/>
              </a:rPr>
              <a:t>If you had a website, what would a search engine show about your site?</a:t>
            </a:r>
          </a:p>
          <a:p>
            <a:pPr fontAlgn="auto">
              <a:spcBef>
                <a:spcPts val="0"/>
              </a:spcBef>
              <a:spcAft>
                <a:spcPts val="0"/>
              </a:spcAft>
              <a:defRPr/>
            </a:pPr>
            <a:endParaRPr sz="2666" kern="0">
              <a:solidFill>
                <a:srgbClr val="666666"/>
              </a:solidFill>
              <a:latin typeface="Arial"/>
              <a:ea typeface="Arial"/>
              <a:cs typeface="Arial"/>
              <a:sym typeface="Arial"/>
              <a:rtl val="0"/>
            </a:endParaRPr>
          </a:p>
          <a:p>
            <a:pPr fontAlgn="auto">
              <a:spcBef>
                <a:spcPts val="0"/>
              </a:spcBef>
              <a:spcAft>
                <a:spcPts val="0"/>
              </a:spcAft>
              <a:defRPr/>
            </a:pPr>
            <a:r>
              <a:rPr lang="en-US" sz="2666" kern="0">
                <a:solidFill>
                  <a:srgbClr val="666666"/>
                </a:solidFill>
                <a:latin typeface="Arial"/>
                <a:ea typeface="Arial"/>
                <a:cs typeface="Arial"/>
                <a:sym typeface="Arial"/>
                <a:rtl val="0"/>
              </a:rPr>
              <a:t>Write a fictional search result, complete with title, snippet, web address, and similar links.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3314" name="Shape 180">
            <a:extLst>
              <a:ext uri="{FF2B5EF4-FFF2-40B4-BE49-F238E27FC236}">
                <a16:creationId xmlns:a16="http://schemas.microsoft.com/office/drawing/2014/main" id="{A69904DC-8C30-4F13-9CF6-122A075BF294}"/>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463925"/>
            <a:ext cx="1300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Shape 181">
            <a:extLst>
              <a:ext uri="{FF2B5EF4-FFF2-40B4-BE49-F238E27FC236}">
                <a16:creationId xmlns:a16="http://schemas.microsoft.com/office/drawing/2014/main" id="{22F3F8ED-AA76-4851-B750-8356F306E72B}"/>
              </a:ext>
            </a:extLst>
          </p:cNvPr>
          <p:cNvSpPr txBox="1">
            <a:spLocks noChangeArrowheads="1"/>
          </p:cNvSpPr>
          <p:nvPr/>
        </p:nvSpPr>
        <p:spPr bwMode="auto">
          <a:xfrm>
            <a:off x="3149600" y="3352800"/>
            <a:ext cx="37782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600" b="1">
                <a:solidFill>
                  <a:srgbClr val="666666"/>
                </a:solidFill>
              </a:rPr>
              <a:t>This lesson was developed by:</a:t>
            </a:r>
          </a:p>
          <a:p>
            <a:pPr eaLnBrk="1" hangingPunct="1"/>
            <a:r>
              <a:rPr lang="en-US" altLang="en-US" sz="1600">
                <a:solidFill>
                  <a:srgbClr val="666666"/>
                </a:solidFill>
              </a:rPr>
              <a:t>Tasha Bergson-Michelson</a:t>
            </a:r>
          </a:p>
          <a:p>
            <a:pPr eaLnBrk="1" hangingPunct="1"/>
            <a:r>
              <a:rPr lang="en-US" altLang="en-US" sz="1600">
                <a:solidFill>
                  <a:srgbClr val="666666"/>
                </a:solidFill>
              </a:rPr>
              <a:t>Trent Maverick</a:t>
            </a:r>
          </a:p>
          <a:p>
            <a:pPr eaLnBrk="1" hangingPunct="1"/>
            <a:endParaRPr lang="en-US" altLang="en-US" sz="1600">
              <a:solidFill>
                <a:srgbClr val="666666"/>
              </a:solidFill>
            </a:endParaRPr>
          </a:p>
        </p:txBody>
      </p:sp>
      <p:sp>
        <p:nvSpPr>
          <p:cNvPr id="182" name="Shape 182">
            <a:extLst>
              <a:ext uri="{FF2B5EF4-FFF2-40B4-BE49-F238E27FC236}">
                <a16:creationId xmlns:a16="http://schemas.microsoft.com/office/drawing/2014/main" id="{34EF1B70-CC81-4122-9710-3ADD2172DC87}"/>
              </a:ext>
            </a:extLst>
          </p:cNvPr>
          <p:cNvSpPr txBox="1"/>
          <p:nvPr/>
        </p:nvSpPr>
        <p:spPr>
          <a:xfrm>
            <a:off x="990600" y="5080000"/>
            <a:ext cx="8255000" cy="2246313"/>
          </a:xfrm>
          <a:prstGeom prst="rect">
            <a:avLst/>
          </a:prstGeom>
          <a:noFill/>
          <a:ln>
            <a:noFill/>
          </a:ln>
        </p:spPr>
        <p:txBody>
          <a:bodyPr lIns="38100" tIns="38100" rIns="38100" bIns="38100"/>
          <a:lstStyle/>
          <a:p>
            <a:pPr fontAlgn="auto">
              <a:spcBef>
                <a:spcPts val="0"/>
              </a:spcBef>
              <a:spcAft>
                <a:spcPts val="0"/>
              </a:spcAft>
              <a:defRPr/>
            </a:pPr>
            <a:r>
              <a:rPr lang="en-US" sz="2000" kern="0">
                <a:solidFill>
                  <a:srgbClr val="666666"/>
                </a:solidFill>
                <a:latin typeface="Arial"/>
                <a:ea typeface="Arial"/>
                <a:cs typeface="Arial"/>
                <a:sym typeface="Arial"/>
                <a:rtl val="0"/>
              </a:rPr>
              <a:t>This lesson is licensed under a Creative Commons Attribution-Share-Alike license. You can change it, transmit it, and show it to other people. Just always give credit to Google.com ("Attribution"), and make sure that any works you make based on these lessons are also under the same Creative Commons Attribution-Share-Alike license ("Share-Alike").</a:t>
            </a:r>
          </a:p>
          <a:p>
            <a:pPr fontAlgn="auto">
              <a:spcBef>
                <a:spcPts val="0"/>
              </a:spcBef>
              <a:spcAft>
                <a:spcPts val="0"/>
              </a:spcAft>
              <a:defRPr/>
            </a:pPr>
            <a:endParaRPr sz="2000" kern="0">
              <a:solidFill>
                <a:srgbClr val="666666"/>
              </a:solidFill>
              <a:latin typeface="Arial"/>
              <a:ea typeface="Arial"/>
              <a:cs typeface="Arial"/>
              <a:sym typeface="Arial"/>
              <a:rtl val="0"/>
            </a:endParaRPr>
          </a:p>
          <a:p>
            <a:pPr fontAlgn="auto">
              <a:spcBef>
                <a:spcPts val="0"/>
              </a:spcBef>
              <a:spcAft>
                <a:spcPts val="0"/>
              </a:spcAft>
              <a:defRPr/>
            </a:pPr>
            <a:r>
              <a:rPr lang="en-US" sz="1724" u="sng" kern="0">
                <a:solidFill>
                  <a:srgbClr val="0000FF"/>
                </a:solidFill>
                <a:latin typeface="Arial"/>
                <a:ea typeface="Arial"/>
                <a:cs typeface="Arial"/>
                <a:sym typeface="Arial"/>
                <a:hlinkClick r:id="rId5"/>
                <a:rtl val="0"/>
              </a:rPr>
              <a:t>http://creativecommons.org/licenses/by-sa/3.0/legalcode</a:t>
            </a:r>
            <a:r>
              <a:rPr lang="en-US" sz="1990" kern="0">
                <a:solidFill>
                  <a:srgbClr val="666666"/>
                </a:solidFill>
                <a:latin typeface="Arial"/>
                <a:ea typeface="Arial"/>
                <a:cs typeface="Arial"/>
                <a:sym typeface="Arial"/>
                <a:rtl val="0"/>
              </a:rPr>
              <a: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Shape 28">
            <a:extLst>
              <a:ext uri="{FF2B5EF4-FFF2-40B4-BE49-F238E27FC236}">
                <a16:creationId xmlns:a16="http://schemas.microsoft.com/office/drawing/2014/main" id="{3D57DA4F-5F51-465C-8CCB-3F7E99439228}"/>
              </a:ext>
            </a:extLst>
          </p:cNvPr>
          <p:cNvSpPr txBox="1">
            <a:spLocks noChangeArrowheads="1"/>
          </p:cNvSpPr>
          <p:nvPr/>
        </p:nvSpPr>
        <p:spPr bwMode="auto">
          <a:xfrm>
            <a:off x="2946400" y="3251200"/>
            <a:ext cx="70993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4800">
                <a:solidFill>
                  <a:srgbClr val="FFFFFF"/>
                </a:solidFill>
              </a:rPr>
              <a:t>Entering a Search</a:t>
            </a:r>
          </a:p>
        </p:txBody>
      </p:sp>
      <p:sp>
        <p:nvSpPr>
          <p:cNvPr id="29" name="Shape 29">
            <a:extLst>
              <a:ext uri="{FF2B5EF4-FFF2-40B4-BE49-F238E27FC236}">
                <a16:creationId xmlns:a16="http://schemas.microsoft.com/office/drawing/2014/main" id="{DEEB7AF0-094C-43F5-83BC-A841BB5B304A}"/>
              </a:ext>
            </a:extLst>
          </p:cNvPr>
          <p:cNvSpPr txBox="1"/>
          <p:nvPr/>
        </p:nvSpPr>
        <p:spPr>
          <a:xfrm>
            <a:off x="2984500" y="3995738"/>
            <a:ext cx="7007225" cy="860425"/>
          </a:xfrm>
          <a:prstGeom prst="rect">
            <a:avLst/>
          </a:prstGeom>
          <a:noFill/>
          <a:ln>
            <a:noFill/>
          </a:ln>
        </p:spPr>
        <p:txBody>
          <a:bodyPr lIns="38100" tIns="38100" rIns="38100" bIns="38100"/>
          <a:lstStyle/>
          <a:p>
            <a:pPr fontAlgn="auto">
              <a:spcBef>
                <a:spcPts val="0"/>
              </a:spcBef>
              <a:spcAft>
                <a:spcPts val="0"/>
              </a:spcAft>
              <a:defRPr/>
            </a:pPr>
            <a:r>
              <a:rPr lang="en-US" sz="2666" kern="0">
                <a:solidFill>
                  <a:srgbClr val="FFFFFF"/>
                </a:solidFill>
                <a:latin typeface="Arial"/>
                <a:ea typeface="Arial"/>
                <a:cs typeface="Arial"/>
                <a:sym typeface="Arial"/>
                <a:rtl val="0"/>
              </a:rPr>
              <a:t>Do You Feel Lucky?</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Shape 34">
            <a:extLst>
              <a:ext uri="{FF2B5EF4-FFF2-40B4-BE49-F238E27FC236}">
                <a16:creationId xmlns:a16="http://schemas.microsoft.com/office/drawing/2014/main" id="{84B9801E-3EC0-49B8-8B24-CBD6CC6AB9D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638" y="508000"/>
            <a:ext cx="1122362"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Shape 35">
            <a:extLst>
              <a:ext uri="{FF2B5EF4-FFF2-40B4-BE49-F238E27FC236}">
                <a16:creationId xmlns:a16="http://schemas.microsoft.com/office/drawing/2014/main" id="{21D35245-B786-4A9C-ACDF-63CE4FEBD0C4}"/>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941388"/>
            <a:ext cx="9155113"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Shape 36">
            <a:extLst>
              <a:ext uri="{FF2B5EF4-FFF2-40B4-BE49-F238E27FC236}">
                <a16:creationId xmlns:a16="http://schemas.microsoft.com/office/drawing/2014/main" id="{AFCCAE94-80D0-4ACD-BC96-3846B98D9DD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7239000"/>
            <a:ext cx="9155113"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Shape 37">
            <a:extLst>
              <a:ext uri="{FF2B5EF4-FFF2-40B4-BE49-F238E27FC236}">
                <a16:creationId xmlns:a16="http://schemas.microsoft.com/office/drawing/2014/main" id="{641CD852-034A-4DA0-AC56-64EC5A399503}"/>
              </a:ext>
            </a:extLst>
          </p:cNvPr>
          <p:cNvSpPr txBox="1">
            <a:spLocks noGrp="1"/>
          </p:cNvSpPr>
          <p:nvPr>
            <p:ph type="title" idx="4294967295"/>
          </p:nvPr>
        </p:nvSpPr>
        <p:spPr>
          <a:xfrm>
            <a:off x="506413" y="454025"/>
            <a:ext cx="7870825" cy="500063"/>
          </a:xfrm>
          <a:prstGeom prst="rect">
            <a:avLst/>
          </a:prstGeom>
        </p:spPr>
        <p:txBody>
          <a:bodyPr lIns="38100" tIns="38100" rIns="38100" bIns="38100"/>
          <a:lstStyle/>
          <a:p>
            <a:pPr eaLnBrk="1" fontAlgn="auto" hangingPunct="1">
              <a:lnSpc>
                <a:spcPct val="107812"/>
              </a:lnSpc>
              <a:spcBef>
                <a:spcPts val="0"/>
              </a:spcBef>
              <a:spcAft>
                <a:spcPts val="0"/>
              </a:spcAft>
              <a:defRPr/>
            </a:pPr>
            <a:r>
              <a:rPr lang="en-US" sz="2666">
                <a:solidFill>
                  <a:srgbClr val="0066CC"/>
                </a:solidFill>
                <a:sym typeface="Arial"/>
              </a:rPr>
              <a:t>Homepage</a:t>
            </a:r>
          </a:p>
        </p:txBody>
      </p:sp>
      <p:pic>
        <p:nvPicPr>
          <p:cNvPr id="3078" name="Shape 38">
            <a:extLst>
              <a:ext uri="{FF2B5EF4-FFF2-40B4-BE49-F238E27FC236}">
                <a16:creationId xmlns:a16="http://schemas.microsoft.com/office/drawing/2014/main" id="{B9A1AB72-4F47-44D7-93B6-186B137D4B33}"/>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22400"/>
            <a:ext cx="9478963"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Shape 39">
            <a:extLst>
              <a:ext uri="{FF2B5EF4-FFF2-40B4-BE49-F238E27FC236}">
                <a16:creationId xmlns:a16="http://schemas.microsoft.com/office/drawing/2014/main" id="{92E3E3F7-BC1A-4799-AE7F-F7FB93454DCC}"/>
              </a:ext>
            </a:extLst>
          </p:cNvPr>
          <p:cNvSpPr>
            <a:spLocks noChangeArrowheads="1"/>
          </p:cNvSpPr>
          <p:nvPr/>
        </p:nvSpPr>
        <p:spPr bwMode="auto">
          <a:xfrm>
            <a:off x="3303588" y="1736725"/>
            <a:ext cx="3248025" cy="1431925"/>
          </a:xfrm>
          <a:prstGeom prst="rect">
            <a:avLst/>
          </a:prstGeom>
          <a:solidFill>
            <a:srgbClr val="FFFFFF"/>
          </a:solidFill>
          <a:ln w="19050">
            <a:solidFill>
              <a:srgbClr val="FFFFFF"/>
            </a:solidFill>
            <a:round/>
            <a:headEnd/>
            <a:tailEnd/>
          </a:ln>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pic>
        <p:nvPicPr>
          <p:cNvPr id="3080" name="Shape 40">
            <a:extLst>
              <a:ext uri="{FF2B5EF4-FFF2-40B4-BE49-F238E27FC236}">
                <a16:creationId xmlns:a16="http://schemas.microsoft.com/office/drawing/2014/main" id="{490FB03A-792E-4752-AFD9-B83950EEF471}"/>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1200" y="1828800"/>
            <a:ext cx="330200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Shape 41">
            <a:extLst>
              <a:ext uri="{FF2B5EF4-FFF2-40B4-BE49-F238E27FC236}">
                <a16:creationId xmlns:a16="http://schemas.microsoft.com/office/drawing/2014/main" id="{B163014E-5DF1-4A43-94FB-AF9D2A61ECCA}"/>
              </a:ext>
            </a:extLst>
          </p:cNvPr>
          <p:cNvSpPr>
            <a:spLocks noChangeArrowheads="1"/>
          </p:cNvSpPr>
          <p:nvPr/>
        </p:nvSpPr>
        <p:spPr bwMode="auto">
          <a:xfrm>
            <a:off x="241300" y="1295400"/>
            <a:ext cx="9677400" cy="6088063"/>
          </a:xfrm>
          <a:prstGeom prst="rect">
            <a:avLst/>
          </a:prstGeom>
          <a:noFill/>
          <a:ln w="9525">
            <a:solidFill>
              <a:srgbClr val="CCCCCC"/>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Shape 46">
            <a:extLst>
              <a:ext uri="{FF2B5EF4-FFF2-40B4-BE49-F238E27FC236}">
                <a16:creationId xmlns:a16="http://schemas.microsoft.com/office/drawing/2014/main" id="{961E187D-5674-4FE2-B2ED-BAF50C4876D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638" y="508000"/>
            <a:ext cx="1122362"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Shape 47">
            <a:extLst>
              <a:ext uri="{FF2B5EF4-FFF2-40B4-BE49-F238E27FC236}">
                <a16:creationId xmlns:a16="http://schemas.microsoft.com/office/drawing/2014/main" id="{D4AFE636-0670-4317-8688-175FD5CE24F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941388"/>
            <a:ext cx="9155113"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Shape 48">
            <a:extLst>
              <a:ext uri="{FF2B5EF4-FFF2-40B4-BE49-F238E27FC236}">
                <a16:creationId xmlns:a16="http://schemas.microsoft.com/office/drawing/2014/main" id="{856092A4-0755-43AC-9DB3-68CCB8CC578A}"/>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7239000"/>
            <a:ext cx="9155113"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Shape 49">
            <a:extLst>
              <a:ext uri="{FF2B5EF4-FFF2-40B4-BE49-F238E27FC236}">
                <a16:creationId xmlns:a16="http://schemas.microsoft.com/office/drawing/2014/main" id="{C67B0858-B5E2-48A9-BFB4-6A10C172DBC6}"/>
              </a:ext>
            </a:extLst>
          </p:cNvPr>
          <p:cNvSpPr txBox="1">
            <a:spLocks noGrp="1"/>
          </p:cNvSpPr>
          <p:nvPr>
            <p:ph type="title" idx="4294967295"/>
          </p:nvPr>
        </p:nvSpPr>
        <p:spPr>
          <a:xfrm>
            <a:off x="506413" y="454025"/>
            <a:ext cx="7870825" cy="500063"/>
          </a:xfrm>
          <a:prstGeom prst="rect">
            <a:avLst/>
          </a:prstGeom>
        </p:spPr>
        <p:txBody>
          <a:bodyPr lIns="38100" tIns="38100" rIns="38100" bIns="38100"/>
          <a:lstStyle/>
          <a:p>
            <a:pPr eaLnBrk="1" fontAlgn="auto" hangingPunct="1">
              <a:lnSpc>
                <a:spcPct val="107812"/>
              </a:lnSpc>
              <a:spcBef>
                <a:spcPts val="0"/>
              </a:spcBef>
              <a:spcAft>
                <a:spcPts val="0"/>
              </a:spcAft>
              <a:defRPr/>
            </a:pPr>
            <a:r>
              <a:rPr lang="en-US" sz="2666">
                <a:solidFill>
                  <a:srgbClr val="0066CC"/>
                </a:solidFill>
                <a:sym typeface="Arial"/>
              </a:rPr>
              <a:t>Say What You Want</a:t>
            </a:r>
          </a:p>
        </p:txBody>
      </p:sp>
      <p:sp>
        <p:nvSpPr>
          <p:cNvPr id="4102" name="Shape 50">
            <a:extLst>
              <a:ext uri="{FF2B5EF4-FFF2-40B4-BE49-F238E27FC236}">
                <a16:creationId xmlns:a16="http://schemas.microsoft.com/office/drawing/2014/main" id="{9B258788-084D-4EE9-BD4B-051910FCF05B}"/>
              </a:ext>
            </a:extLst>
          </p:cNvPr>
          <p:cNvSpPr>
            <a:spLocks noChangeArrowheads="1"/>
          </p:cNvSpPr>
          <p:nvPr/>
        </p:nvSpPr>
        <p:spPr bwMode="auto">
          <a:xfrm>
            <a:off x="3273425" y="2039938"/>
            <a:ext cx="3248025" cy="1430337"/>
          </a:xfrm>
          <a:prstGeom prst="rect">
            <a:avLst/>
          </a:prstGeom>
          <a:solidFill>
            <a:srgbClr val="FFFFFF"/>
          </a:solidFill>
          <a:ln w="19050">
            <a:solidFill>
              <a:srgbClr val="FFFFFF"/>
            </a:solidFill>
            <a:round/>
            <a:headEnd/>
            <a:tailEnd/>
          </a:ln>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pic>
        <p:nvPicPr>
          <p:cNvPr id="4103" name="Shape 51">
            <a:extLst>
              <a:ext uri="{FF2B5EF4-FFF2-40B4-BE49-F238E27FC236}">
                <a16:creationId xmlns:a16="http://schemas.microsoft.com/office/drawing/2014/main" id="{FF5CEA3C-C9D3-431C-92F1-04B0B919E125}"/>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2235200"/>
            <a:ext cx="9144000"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Shape 52">
            <a:extLst>
              <a:ext uri="{FF2B5EF4-FFF2-40B4-BE49-F238E27FC236}">
                <a16:creationId xmlns:a16="http://schemas.microsoft.com/office/drawing/2014/main" id="{902C35F0-31CB-411A-92E8-0F5AD7AFAAF7}"/>
              </a:ext>
            </a:extLst>
          </p:cNvPr>
          <p:cNvSpPr>
            <a:spLocks noChangeArrowheads="1"/>
          </p:cNvSpPr>
          <p:nvPr/>
        </p:nvSpPr>
        <p:spPr bwMode="auto">
          <a:xfrm>
            <a:off x="731838" y="1843088"/>
            <a:ext cx="8621712" cy="4637087"/>
          </a:xfrm>
          <a:prstGeom prst="rect">
            <a:avLst/>
          </a:prstGeom>
          <a:noFill/>
          <a:ln w="9525">
            <a:solidFill>
              <a:srgbClr val="CCCCCC"/>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53" name="Shape 53">
            <a:extLst>
              <a:ext uri="{FF2B5EF4-FFF2-40B4-BE49-F238E27FC236}">
                <a16:creationId xmlns:a16="http://schemas.microsoft.com/office/drawing/2014/main" id="{FC43FC14-7924-4611-8DAB-92718DC7EF4B}"/>
              </a:ext>
            </a:extLst>
          </p:cNvPr>
          <p:cNvSpPr txBox="1"/>
          <p:nvPr/>
        </p:nvSpPr>
        <p:spPr>
          <a:xfrm>
            <a:off x="6705600" y="6807200"/>
            <a:ext cx="3006725" cy="744538"/>
          </a:xfrm>
          <a:prstGeom prst="rect">
            <a:avLst/>
          </a:prstGeom>
          <a:noFill/>
          <a:ln>
            <a:noFill/>
          </a:ln>
        </p:spPr>
        <p:txBody>
          <a:bodyPr lIns="38100" tIns="38100" rIns="38100" bIns="38100"/>
          <a:lstStyle/>
          <a:p>
            <a:pPr fontAlgn="auto">
              <a:spcBef>
                <a:spcPts val="0"/>
              </a:spcBef>
              <a:spcAft>
                <a:spcPts val="0"/>
              </a:spcAft>
              <a:defRPr/>
            </a:pPr>
            <a:r>
              <a:rPr lang="en-US" sz="2666" u="sng" kern="0">
                <a:solidFill>
                  <a:srgbClr val="666666"/>
                </a:solidFill>
                <a:latin typeface="Arial"/>
                <a:ea typeface="Arial"/>
                <a:cs typeface="Arial"/>
                <a:sym typeface="Arial"/>
                <a:rtl val="0"/>
              </a:rPr>
              <a:t>What happened?</a:t>
            </a:r>
          </a:p>
        </p:txBody>
      </p:sp>
      <p:sp>
        <p:nvSpPr>
          <p:cNvPr id="54" name="Shape 54">
            <a:extLst>
              <a:ext uri="{FF2B5EF4-FFF2-40B4-BE49-F238E27FC236}">
                <a16:creationId xmlns:a16="http://schemas.microsoft.com/office/drawing/2014/main" id="{17FA004B-ECCD-437E-B019-03C66841E46A}"/>
              </a:ext>
            </a:extLst>
          </p:cNvPr>
          <p:cNvSpPr txBox="1"/>
          <p:nvPr/>
        </p:nvSpPr>
        <p:spPr>
          <a:xfrm>
            <a:off x="711200" y="1219200"/>
            <a:ext cx="8969375" cy="596900"/>
          </a:xfrm>
          <a:prstGeom prst="rect">
            <a:avLst/>
          </a:prstGeom>
          <a:noFill/>
          <a:ln>
            <a:noFill/>
          </a:ln>
        </p:spPr>
        <p:txBody>
          <a:bodyPr lIns="38100" tIns="38100" rIns="38100" bIns="38100"/>
          <a:lstStyle/>
          <a:p>
            <a:pPr fontAlgn="auto">
              <a:spcBef>
                <a:spcPts val="0"/>
              </a:spcBef>
              <a:spcAft>
                <a:spcPts val="0"/>
              </a:spcAft>
              <a:defRPr/>
            </a:pPr>
            <a:r>
              <a:rPr lang="en-US" sz="2666" kern="0">
                <a:solidFill>
                  <a:srgbClr val="666666"/>
                </a:solidFill>
                <a:latin typeface="Arial"/>
                <a:ea typeface="Arial"/>
                <a:cs typeface="Arial"/>
                <a:sym typeface="Arial"/>
                <a:rtl val="0"/>
              </a:rPr>
              <a:t>A "query" is the word or phrase you search for in Google.</a:t>
            </a:r>
          </a:p>
        </p:txBody>
      </p:sp>
      <p:sp>
        <p:nvSpPr>
          <p:cNvPr id="4107" name="Shape 55">
            <a:extLst>
              <a:ext uri="{FF2B5EF4-FFF2-40B4-BE49-F238E27FC236}">
                <a16:creationId xmlns:a16="http://schemas.microsoft.com/office/drawing/2014/main" id="{FBAD55BF-9982-40D1-8E1D-6EF5A8A7E3C6}"/>
              </a:ext>
            </a:extLst>
          </p:cNvPr>
          <p:cNvSpPr>
            <a:spLocks noChangeArrowheads="1"/>
          </p:cNvSpPr>
          <p:nvPr/>
        </p:nvSpPr>
        <p:spPr bwMode="auto">
          <a:xfrm>
            <a:off x="2039938" y="2160588"/>
            <a:ext cx="5272087" cy="27098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pic>
        <p:nvPicPr>
          <p:cNvPr id="4108" name="Shape 56">
            <a:extLst>
              <a:ext uri="{FF2B5EF4-FFF2-40B4-BE49-F238E27FC236}">
                <a16:creationId xmlns:a16="http://schemas.microsoft.com/office/drawing/2014/main" id="{BC24618D-4C07-40C1-8983-1DF0547DCF49}"/>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0400" y="2743200"/>
            <a:ext cx="53594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Shape 57">
            <a:extLst>
              <a:ext uri="{FF2B5EF4-FFF2-40B4-BE49-F238E27FC236}">
                <a16:creationId xmlns:a16="http://schemas.microsoft.com/office/drawing/2014/main" id="{E30EB223-9777-4DD6-8BFF-9FE3DB5ACF90}"/>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2400" y="4876800"/>
            <a:ext cx="765492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Shape 58">
            <a:extLst>
              <a:ext uri="{FF2B5EF4-FFF2-40B4-BE49-F238E27FC236}">
                <a16:creationId xmlns:a16="http://schemas.microsoft.com/office/drawing/2014/main" id="{FA6087BD-4D4A-4E4A-8978-F4D53F5B7302}"/>
              </a:ext>
            </a:extLst>
          </p:cNvPr>
          <p:cNvSpPr>
            <a:spLocks noChangeArrowheads="1"/>
          </p:cNvSpPr>
          <p:nvPr/>
        </p:nvSpPr>
        <p:spPr bwMode="auto">
          <a:xfrm>
            <a:off x="1533525" y="4979988"/>
            <a:ext cx="849313" cy="398462"/>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cxnSp>
        <p:nvCxnSpPr>
          <p:cNvPr id="4111" name="Shape 59">
            <a:extLst>
              <a:ext uri="{FF2B5EF4-FFF2-40B4-BE49-F238E27FC236}">
                <a16:creationId xmlns:a16="http://schemas.microsoft.com/office/drawing/2014/main" id="{682A96C8-ECEC-4D9B-998E-A612B8CCD8DD}"/>
              </a:ext>
            </a:extLst>
          </p:cNvPr>
          <p:cNvCxnSpPr>
            <a:cxnSpLocks noChangeShapeType="1"/>
          </p:cNvCxnSpPr>
          <p:nvPr/>
        </p:nvCxnSpPr>
        <p:spPr bwMode="auto">
          <a:xfrm>
            <a:off x="1654175" y="4281488"/>
            <a:ext cx="112713" cy="563562"/>
          </a:xfrm>
          <a:prstGeom prst="straightConnector1">
            <a:avLst/>
          </a:prstGeom>
          <a:noFill/>
          <a:ln w="19050">
            <a:solidFill>
              <a:srgbClr val="FF0000"/>
            </a:solidFill>
            <a:round/>
            <a:headEnd type="none" w="lg" len="lg"/>
            <a:tailEnd type="triangle" w="lg" len="lg"/>
          </a:ln>
          <a:extLst>
            <a:ext uri="{909E8E84-426E-40DD-AFC4-6F175D3DCCD1}">
              <a14:hiddenFill xmlns:a14="http://schemas.microsoft.com/office/drawing/2010/main">
                <a:noFill/>
              </a14:hiddenFill>
            </a:ext>
          </a:extLst>
        </p:spPr>
      </p:cxnSp>
      <p:sp>
        <p:nvSpPr>
          <p:cNvPr id="60" name="Shape 60">
            <a:extLst>
              <a:ext uri="{FF2B5EF4-FFF2-40B4-BE49-F238E27FC236}">
                <a16:creationId xmlns:a16="http://schemas.microsoft.com/office/drawing/2014/main" id="{16E704A2-EBA2-4B79-986F-A0383CF43E30}"/>
              </a:ext>
            </a:extLst>
          </p:cNvPr>
          <p:cNvSpPr txBox="1"/>
          <p:nvPr/>
        </p:nvSpPr>
        <p:spPr>
          <a:xfrm>
            <a:off x="1016000" y="3657600"/>
            <a:ext cx="1295400" cy="701675"/>
          </a:xfrm>
          <a:prstGeom prst="rect">
            <a:avLst/>
          </a:prstGeom>
          <a:noFill/>
          <a:ln>
            <a:noFill/>
          </a:ln>
        </p:spPr>
        <p:txBody>
          <a:bodyPr lIns="38100" tIns="38100" rIns="38100" bIns="38100"/>
          <a:lstStyle/>
          <a:p>
            <a:pPr fontAlgn="auto">
              <a:spcBef>
                <a:spcPts val="0"/>
              </a:spcBef>
              <a:spcAft>
                <a:spcPts val="0"/>
              </a:spcAft>
              <a:defRPr/>
            </a:pPr>
            <a:r>
              <a:rPr lang="en-US" sz="1866" kern="0">
                <a:solidFill>
                  <a:srgbClr val="FF0000"/>
                </a:solidFill>
                <a:latin typeface="Arial"/>
                <a:ea typeface="Arial"/>
                <a:cs typeface="Arial"/>
                <a:sym typeface="Arial"/>
                <a:rtl val="0"/>
              </a:rPr>
              <a:t>Enter your query here</a:t>
            </a:r>
          </a:p>
        </p:txBody>
      </p:sp>
      <p:sp>
        <p:nvSpPr>
          <p:cNvPr id="4113" name="Shape 61">
            <a:extLst>
              <a:ext uri="{FF2B5EF4-FFF2-40B4-BE49-F238E27FC236}">
                <a16:creationId xmlns:a16="http://schemas.microsoft.com/office/drawing/2014/main" id="{049F8F52-EEC4-457D-B4B3-B9F93537E828}"/>
              </a:ext>
            </a:extLst>
          </p:cNvPr>
          <p:cNvSpPr>
            <a:spLocks noChangeArrowheads="1"/>
          </p:cNvSpPr>
          <p:nvPr/>
        </p:nvSpPr>
        <p:spPr bwMode="auto">
          <a:xfrm>
            <a:off x="3082925" y="5403850"/>
            <a:ext cx="1490663" cy="527050"/>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cxnSp>
        <p:nvCxnSpPr>
          <p:cNvPr id="4114" name="Shape 62">
            <a:extLst>
              <a:ext uri="{FF2B5EF4-FFF2-40B4-BE49-F238E27FC236}">
                <a16:creationId xmlns:a16="http://schemas.microsoft.com/office/drawing/2014/main" id="{2B3AEC8D-173C-4221-A7E9-880E9521F42F}"/>
              </a:ext>
            </a:extLst>
          </p:cNvPr>
          <p:cNvCxnSpPr>
            <a:cxnSpLocks noChangeShapeType="1"/>
          </p:cNvCxnSpPr>
          <p:nvPr/>
        </p:nvCxnSpPr>
        <p:spPr bwMode="auto">
          <a:xfrm rot="10800000" flipH="1">
            <a:off x="3381375" y="5994400"/>
            <a:ext cx="112713" cy="677863"/>
          </a:xfrm>
          <a:prstGeom prst="straightConnector1">
            <a:avLst/>
          </a:prstGeom>
          <a:noFill/>
          <a:ln w="19050">
            <a:solidFill>
              <a:srgbClr val="FF0000"/>
            </a:solidFill>
            <a:round/>
            <a:headEnd type="none" w="lg" len="lg"/>
            <a:tailEnd type="triangle" w="lg" len="lg"/>
          </a:ln>
          <a:extLst>
            <a:ext uri="{909E8E84-426E-40DD-AFC4-6F175D3DCCD1}">
              <a14:hiddenFill xmlns:a14="http://schemas.microsoft.com/office/drawing/2010/main">
                <a:noFill/>
              </a14:hiddenFill>
            </a:ext>
          </a:extLst>
        </p:spPr>
      </p:cxnSp>
      <p:sp>
        <p:nvSpPr>
          <p:cNvPr id="63" name="Shape 63">
            <a:extLst>
              <a:ext uri="{FF2B5EF4-FFF2-40B4-BE49-F238E27FC236}">
                <a16:creationId xmlns:a16="http://schemas.microsoft.com/office/drawing/2014/main" id="{A1CA58CB-0E92-40CB-896A-1CBF5EBFE773}"/>
              </a:ext>
            </a:extLst>
          </p:cNvPr>
          <p:cNvSpPr txBox="1"/>
          <p:nvPr/>
        </p:nvSpPr>
        <p:spPr>
          <a:xfrm>
            <a:off x="2438400" y="6705600"/>
            <a:ext cx="2078038" cy="763588"/>
          </a:xfrm>
          <a:prstGeom prst="rect">
            <a:avLst/>
          </a:prstGeom>
          <a:noFill/>
          <a:ln>
            <a:noFill/>
          </a:ln>
        </p:spPr>
        <p:txBody>
          <a:bodyPr lIns="38100" tIns="38100" rIns="38100" bIns="38100"/>
          <a:lstStyle/>
          <a:p>
            <a:pPr fontAlgn="auto">
              <a:spcBef>
                <a:spcPts val="0"/>
              </a:spcBef>
              <a:spcAft>
                <a:spcPts val="0"/>
              </a:spcAft>
              <a:defRPr/>
            </a:pPr>
            <a:r>
              <a:rPr lang="en-US" sz="2133" kern="0">
                <a:solidFill>
                  <a:srgbClr val="FF0000"/>
                </a:solidFill>
                <a:latin typeface="Arial"/>
                <a:ea typeface="Arial"/>
                <a:cs typeface="Arial"/>
                <a:sym typeface="Arial"/>
                <a:rtl val="0"/>
              </a:rPr>
              <a:t>Click this button</a:t>
            </a:r>
          </a:p>
          <a:p>
            <a:pPr fontAlgn="auto">
              <a:spcBef>
                <a:spcPts val="0"/>
              </a:spcBef>
              <a:spcAft>
                <a:spcPts val="0"/>
              </a:spcAft>
              <a:defRPr/>
            </a:pPr>
            <a:r>
              <a:rPr lang="en-US" sz="2133" kern="0">
                <a:solidFill>
                  <a:srgbClr val="FF0000"/>
                </a:solidFill>
                <a:latin typeface="Arial"/>
                <a:ea typeface="Arial"/>
                <a:cs typeface="Arial"/>
                <a:sym typeface="Arial"/>
                <a:rtl val="0"/>
              </a:rPr>
              <a:t>or hit "enter"</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Shape 68">
            <a:extLst>
              <a:ext uri="{FF2B5EF4-FFF2-40B4-BE49-F238E27FC236}">
                <a16:creationId xmlns:a16="http://schemas.microsoft.com/office/drawing/2014/main" id="{8BCB991E-C6BC-437C-BF77-2B7F51163EB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638" y="508000"/>
            <a:ext cx="1122362"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Shape 69">
            <a:extLst>
              <a:ext uri="{FF2B5EF4-FFF2-40B4-BE49-F238E27FC236}">
                <a16:creationId xmlns:a16="http://schemas.microsoft.com/office/drawing/2014/main" id="{4A39C932-569B-418C-9E10-94582CB7CEE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941388"/>
            <a:ext cx="9155113"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Shape 70">
            <a:extLst>
              <a:ext uri="{FF2B5EF4-FFF2-40B4-BE49-F238E27FC236}">
                <a16:creationId xmlns:a16="http://schemas.microsoft.com/office/drawing/2014/main" id="{0C6D7DD3-07A3-49E7-84D1-2A5575AAA81E}"/>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7239000"/>
            <a:ext cx="9155113"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Shape 71">
            <a:extLst>
              <a:ext uri="{FF2B5EF4-FFF2-40B4-BE49-F238E27FC236}">
                <a16:creationId xmlns:a16="http://schemas.microsoft.com/office/drawing/2014/main" id="{FDA79F9D-CE4C-44FA-BAC9-3BC25C5BD20B}"/>
              </a:ext>
            </a:extLst>
          </p:cNvPr>
          <p:cNvSpPr txBox="1">
            <a:spLocks noGrp="1"/>
          </p:cNvSpPr>
          <p:nvPr>
            <p:ph type="title" idx="4294967295"/>
          </p:nvPr>
        </p:nvSpPr>
        <p:spPr>
          <a:xfrm>
            <a:off x="506413" y="454025"/>
            <a:ext cx="7870825" cy="500063"/>
          </a:xfrm>
          <a:prstGeom prst="rect">
            <a:avLst/>
          </a:prstGeom>
        </p:spPr>
        <p:txBody>
          <a:bodyPr lIns="38100" tIns="38100" rIns="38100" bIns="38100"/>
          <a:lstStyle/>
          <a:p>
            <a:pPr eaLnBrk="1" fontAlgn="auto" hangingPunct="1">
              <a:lnSpc>
                <a:spcPct val="107812"/>
              </a:lnSpc>
              <a:spcBef>
                <a:spcPts val="0"/>
              </a:spcBef>
              <a:spcAft>
                <a:spcPts val="0"/>
              </a:spcAft>
              <a:defRPr/>
            </a:pPr>
            <a:r>
              <a:rPr lang="en-US" sz="2666">
                <a:solidFill>
                  <a:srgbClr val="0066CC"/>
                </a:solidFill>
                <a:sym typeface="Arial"/>
              </a:rPr>
              <a:t>Another Search Option</a:t>
            </a:r>
          </a:p>
        </p:txBody>
      </p:sp>
      <p:sp>
        <p:nvSpPr>
          <p:cNvPr id="5126" name="Shape 72">
            <a:extLst>
              <a:ext uri="{FF2B5EF4-FFF2-40B4-BE49-F238E27FC236}">
                <a16:creationId xmlns:a16="http://schemas.microsoft.com/office/drawing/2014/main" id="{7F270D57-1D2D-413F-AE29-9C135E4E5CCF}"/>
              </a:ext>
            </a:extLst>
          </p:cNvPr>
          <p:cNvSpPr>
            <a:spLocks noChangeArrowheads="1"/>
          </p:cNvSpPr>
          <p:nvPr/>
        </p:nvSpPr>
        <p:spPr bwMode="auto">
          <a:xfrm>
            <a:off x="3273425" y="2039938"/>
            <a:ext cx="3248025" cy="1430337"/>
          </a:xfrm>
          <a:prstGeom prst="rect">
            <a:avLst/>
          </a:prstGeom>
          <a:solidFill>
            <a:srgbClr val="FFFFFF"/>
          </a:solidFill>
          <a:ln w="19050">
            <a:solidFill>
              <a:srgbClr val="FFFFFF"/>
            </a:solidFill>
            <a:round/>
            <a:headEnd/>
            <a:tailEnd/>
          </a:ln>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pic>
        <p:nvPicPr>
          <p:cNvPr id="5127" name="Shape 73">
            <a:extLst>
              <a:ext uri="{FF2B5EF4-FFF2-40B4-BE49-F238E27FC236}">
                <a16:creationId xmlns:a16="http://schemas.microsoft.com/office/drawing/2014/main" id="{41ED5DA0-0EDC-43F4-9813-3F0F9A8D0FB8}"/>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2235200"/>
            <a:ext cx="9144000"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Shape 74">
            <a:extLst>
              <a:ext uri="{FF2B5EF4-FFF2-40B4-BE49-F238E27FC236}">
                <a16:creationId xmlns:a16="http://schemas.microsoft.com/office/drawing/2014/main" id="{16B74BD8-E7BC-4F41-B3B5-837D6C9B5D3E}"/>
              </a:ext>
            </a:extLst>
          </p:cNvPr>
          <p:cNvSpPr>
            <a:spLocks noChangeArrowheads="1"/>
          </p:cNvSpPr>
          <p:nvPr/>
        </p:nvSpPr>
        <p:spPr bwMode="auto">
          <a:xfrm>
            <a:off x="731838" y="1843088"/>
            <a:ext cx="8621712" cy="4637087"/>
          </a:xfrm>
          <a:prstGeom prst="rect">
            <a:avLst/>
          </a:prstGeom>
          <a:noFill/>
          <a:ln w="9525">
            <a:solidFill>
              <a:srgbClr val="CCCCCC"/>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5129" name="Shape 75">
            <a:extLst>
              <a:ext uri="{FF2B5EF4-FFF2-40B4-BE49-F238E27FC236}">
                <a16:creationId xmlns:a16="http://schemas.microsoft.com/office/drawing/2014/main" id="{F5DEE422-DEB9-462F-B4C8-C033D4805532}"/>
              </a:ext>
            </a:extLst>
          </p:cNvPr>
          <p:cNvSpPr>
            <a:spLocks noChangeArrowheads="1"/>
          </p:cNvSpPr>
          <p:nvPr/>
        </p:nvSpPr>
        <p:spPr bwMode="auto">
          <a:xfrm>
            <a:off x="4589463" y="5394325"/>
            <a:ext cx="1673225" cy="646113"/>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76" name="Shape 76">
            <a:extLst>
              <a:ext uri="{FF2B5EF4-FFF2-40B4-BE49-F238E27FC236}">
                <a16:creationId xmlns:a16="http://schemas.microsoft.com/office/drawing/2014/main" id="{21DCAB64-C0C8-412E-9EB3-3AAA43AC724C}"/>
              </a:ext>
            </a:extLst>
          </p:cNvPr>
          <p:cNvSpPr txBox="1"/>
          <p:nvPr/>
        </p:nvSpPr>
        <p:spPr>
          <a:xfrm>
            <a:off x="6705600" y="6807200"/>
            <a:ext cx="3006725" cy="744538"/>
          </a:xfrm>
          <a:prstGeom prst="rect">
            <a:avLst/>
          </a:prstGeom>
          <a:noFill/>
          <a:ln>
            <a:noFill/>
          </a:ln>
        </p:spPr>
        <p:txBody>
          <a:bodyPr lIns="38100" tIns="38100" rIns="38100" bIns="38100"/>
          <a:lstStyle/>
          <a:p>
            <a:pPr fontAlgn="auto">
              <a:spcBef>
                <a:spcPts val="0"/>
              </a:spcBef>
              <a:spcAft>
                <a:spcPts val="0"/>
              </a:spcAft>
              <a:defRPr/>
            </a:pPr>
            <a:r>
              <a:rPr lang="en-US" sz="2666" u="sng" kern="0">
                <a:solidFill>
                  <a:srgbClr val="666666"/>
                </a:solidFill>
                <a:latin typeface="Arial"/>
                <a:ea typeface="Arial"/>
                <a:cs typeface="Arial"/>
                <a:sym typeface="Arial"/>
                <a:rtl val="0"/>
              </a:rPr>
              <a:t>What happened?</a:t>
            </a:r>
          </a:p>
        </p:txBody>
      </p:sp>
      <p:sp>
        <p:nvSpPr>
          <p:cNvPr id="77" name="Shape 77">
            <a:extLst>
              <a:ext uri="{FF2B5EF4-FFF2-40B4-BE49-F238E27FC236}">
                <a16:creationId xmlns:a16="http://schemas.microsoft.com/office/drawing/2014/main" id="{E8D5B02D-2665-40FF-A8A5-B1346CEE60F8}"/>
              </a:ext>
            </a:extLst>
          </p:cNvPr>
          <p:cNvSpPr txBox="1"/>
          <p:nvPr/>
        </p:nvSpPr>
        <p:spPr>
          <a:xfrm>
            <a:off x="711200" y="1219200"/>
            <a:ext cx="5167313" cy="650875"/>
          </a:xfrm>
          <a:prstGeom prst="rect">
            <a:avLst/>
          </a:prstGeom>
          <a:noFill/>
          <a:ln>
            <a:noFill/>
          </a:ln>
        </p:spPr>
        <p:txBody>
          <a:bodyPr lIns="38100" tIns="38100" rIns="38100" bIns="38100"/>
          <a:lstStyle/>
          <a:p>
            <a:pPr fontAlgn="auto">
              <a:spcBef>
                <a:spcPts val="0"/>
              </a:spcBef>
              <a:spcAft>
                <a:spcPts val="0"/>
              </a:spcAft>
              <a:defRPr/>
            </a:pPr>
            <a:r>
              <a:rPr lang="en-US" sz="2666" kern="0">
                <a:solidFill>
                  <a:srgbClr val="666666"/>
                </a:solidFill>
                <a:latin typeface="Arial"/>
                <a:ea typeface="Arial"/>
                <a:cs typeface="Arial"/>
                <a:sym typeface="Arial"/>
                <a:rtl val="0"/>
              </a:rPr>
              <a:t>Try clicking "I'm Feeling Lucky."</a:t>
            </a:r>
          </a:p>
        </p:txBody>
      </p:sp>
      <p:sp>
        <p:nvSpPr>
          <p:cNvPr id="5132" name="Shape 78">
            <a:extLst>
              <a:ext uri="{FF2B5EF4-FFF2-40B4-BE49-F238E27FC236}">
                <a16:creationId xmlns:a16="http://schemas.microsoft.com/office/drawing/2014/main" id="{D7FEEDAA-B563-4B1D-A6D4-70F40BBE470B}"/>
              </a:ext>
            </a:extLst>
          </p:cNvPr>
          <p:cNvSpPr>
            <a:spLocks noChangeArrowheads="1"/>
          </p:cNvSpPr>
          <p:nvPr/>
        </p:nvSpPr>
        <p:spPr bwMode="auto">
          <a:xfrm>
            <a:off x="2039938" y="2160588"/>
            <a:ext cx="5272087" cy="27098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pic>
        <p:nvPicPr>
          <p:cNvPr id="5133" name="Shape 79">
            <a:extLst>
              <a:ext uri="{FF2B5EF4-FFF2-40B4-BE49-F238E27FC236}">
                <a16:creationId xmlns:a16="http://schemas.microsoft.com/office/drawing/2014/main" id="{0766E343-8E69-497C-BAB3-A41178DAC67C}"/>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0400" y="2743200"/>
            <a:ext cx="53594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Shape 80">
            <a:extLst>
              <a:ext uri="{FF2B5EF4-FFF2-40B4-BE49-F238E27FC236}">
                <a16:creationId xmlns:a16="http://schemas.microsoft.com/office/drawing/2014/main" id="{EBC71117-E836-47DE-BED5-5E2F23BFD312}"/>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5600" y="5080000"/>
            <a:ext cx="10175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 name="Shape 81">
            <a:extLst>
              <a:ext uri="{FF2B5EF4-FFF2-40B4-BE49-F238E27FC236}">
                <a16:creationId xmlns:a16="http://schemas.microsoft.com/office/drawing/2014/main" id="{56C2FC20-A893-4D99-8B36-CBF162E90706}"/>
              </a:ext>
            </a:extLst>
          </p:cNvPr>
          <p:cNvSpPr>
            <a:spLocks noChangeArrowheads="1"/>
          </p:cNvSpPr>
          <p:nvPr/>
        </p:nvSpPr>
        <p:spPr bwMode="auto">
          <a:xfrm>
            <a:off x="2540000" y="5091113"/>
            <a:ext cx="746125" cy="327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5136" name="Shape 82">
            <a:extLst>
              <a:ext uri="{FF2B5EF4-FFF2-40B4-BE49-F238E27FC236}">
                <a16:creationId xmlns:a16="http://schemas.microsoft.com/office/drawing/2014/main" id="{067D2FA4-117A-47FD-B4AC-02462B0DC7DA}"/>
              </a:ext>
            </a:extLst>
          </p:cNvPr>
          <p:cNvSpPr>
            <a:spLocks noChangeArrowheads="1"/>
          </p:cNvSpPr>
          <p:nvPr/>
        </p:nvSpPr>
        <p:spPr bwMode="auto">
          <a:xfrm>
            <a:off x="2552700" y="5313363"/>
            <a:ext cx="106363" cy="98425"/>
          </a:xfrm>
          <a:prstGeom prst="rect">
            <a:avLst/>
          </a:prstGeom>
          <a:solidFill>
            <a:srgbClr val="FFFFFF"/>
          </a:solidFill>
          <a:ln w="19050">
            <a:solidFill>
              <a:srgbClr val="FFFFFF"/>
            </a:solidFill>
            <a:round/>
            <a:headEnd/>
            <a:tailEnd/>
          </a:ln>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Shape 87">
            <a:extLst>
              <a:ext uri="{FF2B5EF4-FFF2-40B4-BE49-F238E27FC236}">
                <a16:creationId xmlns:a16="http://schemas.microsoft.com/office/drawing/2014/main" id="{5A438BEE-1BBC-402E-A359-513C180DA1A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638" y="508000"/>
            <a:ext cx="1122362"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Shape 88">
            <a:extLst>
              <a:ext uri="{FF2B5EF4-FFF2-40B4-BE49-F238E27FC236}">
                <a16:creationId xmlns:a16="http://schemas.microsoft.com/office/drawing/2014/main" id="{730D80A9-0F06-47E3-957C-7D246884BEC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941388"/>
            <a:ext cx="9155113"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Shape 89">
            <a:extLst>
              <a:ext uri="{FF2B5EF4-FFF2-40B4-BE49-F238E27FC236}">
                <a16:creationId xmlns:a16="http://schemas.microsoft.com/office/drawing/2014/main" id="{C2418E6D-E5C1-424B-AC5B-01B34D330A6D}"/>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7239000"/>
            <a:ext cx="9155113"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Shape 90">
            <a:extLst>
              <a:ext uri="{FF2B5EF4-FFF2-40B4-BE49-F238E27FC236}">
                <a16:creationId xmlns:a16="http://schemas.microsoft.com/office/drawing/2014/main" id="{A8E35EB6-3E3F-4FB6-AEEF-9FC2513246EE}"/>
              </a:ext>
            </a:extLst>
          </p:cNvPr>
          <p:cNvSpPr txBox="1">
            <a:spLocks noGrp="1"/>
          </p:cNvSpPr>
          <p:nvPr>
            <p:ph type="title" idx="4294967295"/>
          </p:nvPr>
        </p:nvSpPr>
        <p:spPr>
          <a:xfrm>
            <a:off x="506413" y="454025"/>
            <a:ext cx="7870825" cy="500063"/>
          </a:xfrm>
          <a:prstGeom prst="rect">
            <a:avLst/>
          </a:prstGeom>
        </p:spPr>
        <p:txBody>
          <a:bodyPr lIns="38100" tIns="38100" rIns="38100" bIns="38100"/>
          <a:lstStyle/>
          <a:p>
            <a:pPr eaLnBrk="1" fontAlgn="auto" hangingPunct="1">
              <a:lnSpc>
                <a:spcPct val="107812"/>
              </a:lnSpc>
              <a:spcBef>
                <a:spcPts val="0"/>
              </a:spcBef>
              <a:spcAft>
                <a:spcPts val="0"/>
              </a:spcAft>
              <a:defRPr/>
            </a:pPr>
            <a:r>
              <a:rPr lang="en-US" sz="2666">
                <a:solidFill>
                  <a:srgbClr val="0066CC"/>
                </a:solidFill>
                <a:sym typeface="Arial"/>
              </a:rPr>
              <a:t>Different Search Tools</a:t>
            </a:r>
          </a:p>
        </p:txBody>
      </p:sp>
      <p:pic>
        <p:nvPicPr>
          <p:cNvPr id="6150" name="Shape 91">
            <a:extLst>
              <a:ext uri="{FF2B5EF4-FFF2-40B4-BE49-F238E27FC236}">
                <a16:creationId xmlns:a16="http://schemas.microsoft.com/office/drawing/2014/main" id="{C8645973-E93B-4632-91F6-8E5C51DD5538}"/>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22400"/>
            <a:ext cx="9478963"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Shape 92">
            <a:extLst>
              <a:ext uri="{FF2B5EF4-FFF2-40B4-BE49-F238E27FC236}">
                <a16:creationId xmlns:a16="http://schemas.microsoft.com/office/drawing/2014/main" id="{1B6241D7-066B-4E59-BCA7-1EECA227DD7B}"/>
              </a:ext>
            </a:extLst>
          </p:cNvPr>
          <p:cNvSpPr>
            <a:spLocks noChangeArrowheads="1"/>
          </p:cNvSpPr>
          <p:nvPr/>
        </p:nvSpPr>
        <p:spPr bwMode="auto">
          <a:xfrm>
            <a:off x="3303588" y="1736725"/>
            <a:ext cx="3248025" cy="1431925"/>
          </a:xfrm>
          <a:prstGeom prst="rect">
            <a:avLst/>
          </a:prstGeom>
          <a:solidFill>
            <a:srgbClr val="FFFFFF"/>
          </a:solidFill>
          <a:ln w="19050">
            <a:solidFill>
              <a:srgbClr val="FFFFFF"/>
            </a:solidFill>
            <a:round/>
            <a:headEnd/>
            <a:tailEnd/>
          </a:ln>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pic>
        <p:nvPicPr>
          <p:cNvPr id="6152" name="Shape 93">
            <a:extLst>
              <a:ext uri="{FF2B5EF4-FFF2-40B4-BE49-F238E27FC236}">
                <a16:creationId xmlns:a16="http://schemas.microsoft.com/office/drawing/2014/main" id="{59BF8C5A-008D-49A1-A03D-2E7143FBFAAA}"/>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1200" y="1828800"/>
            <a:ext cx="330200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Shape 94">
            <a:extLst>
              <a:ext uri="{FF2B5EF4-FFF2-40B4-BE49-F238E27FC236}">
                <a16:creationId xmlns:a16="http://schemas.microsoft.com/office/drawing/2014/main" id="{1B7C8C33-8E98-4323-90C1-DA2C6E380F71}"/>
              </a:ext>
            </a:extLst>
          </p:cNvPr>
          <p:cNvSpPr>
            <a:spLocks noChangeArrowheads="1"/>
          </p:cNvSpPr>
          <p:nvPr/>
        </p:nvSpPr>
        <p:spPr bwMode="auto">
          <a:xfrm>
            <a:off x="168275" y="1279525"/>
            <a:ext cx="9629775" cy="5146675"/>
          </a:xfrm>
          <a:prstGeom prst="rect">
            <a:avLst/>
          </a:prstGeom>
          <a:noFill/>
          <a:ln w="9525">
            <a:solidFill>
              <a:srgbClr val="CCCCCC"/>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6154" name="Shape 95">
            <a:extLst>
              <a:ext uri="{FF2B5EF4-FFF2-40B4-BE49-F238E27FC236}">
                <a16:creationId xmlns:a16="http://schemas.microsoft.com/office/drawing/2014/main" id="{FF27619C-C93C-408A-BABF-48F739563ADE}"/>
              </a:ext>
            </a:extLst>
          </p:cNvPr>
          <p:cNvSpPr>
            <a:spLocks noChangeArrowheads="1"/>
          </p:cNvSpPr>
          <p:nvPr/>
        </p:nvSpPr>
        <p:spPr bwMode="auto">
          <a:xfrm>
            <a:off x="312738" y="1325563"/>
            <a:ext cx="3016250" cy="346075"/>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6155" name="Shape 96">
            <a:extLst>
              <a:ext uri="{FF2B5EF4-FFF2-40B4-BE49-F238E27FC236}">
                <a16:creationId xmlns:a16="http://schemas.microsoft.com/office/drawing/2014/main" id="{1A4F5BCB-8246-42EE-9C2B-1A80C5622390}"/>
              </a:ext>
            </a:extLst>
          </p:cNvPr>
          <p:cNvSpPr>
            <a:spLocks noChangeArrowheads="1"/>
          </p:cNvSpPr>
          <p:nvPr/>
        </p:nvSpPr>
        <p:spPr bwMode="auto">
          <a:xfrm>
            <a:off x="2438400" y="3448050"/>
            <a:ext cx="6580188" cy="2709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pic>
        <p:nvPicPr>
          <p:cNvPr id="6156" name="Shape 97">
            <a:extLst>
              <a:ext uri="{FF2B5EF4-FFF2-40B4-BE49-F238E27FC236}">
                <a16:creationId xmlns:a16="http://schemas.microsoft.com/office/drawing/2014/main" id="{147D1901-7148-4953-8595-8D6C103E24CB}"/>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400" y="4165600"/>
            <a:ext cx="91440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57" name="Shape 98">
            <a:extLst>
              <a:ext uri="{FF2B5EF4-FFF2-40B4-BE49-F238E27FC236}">
                <a16:creationId xmlns:a16="http://schemas.microsoft.com/office/drawing/2014/main" id="{98F73028-8C32-465C-914A-70BAFC0BDF51}"/>
              </a:ext>
            </a:extLst>
          </p:cNvPr>
          <p:cNvCxnSpPr>
            <a:cxnSpLocks noChangeShapeType="1"/>
          </p:cNvCxnSpPr>
          <p:nvPr/>
        </p:nvCxnSpPr>
        <p:spPr bwMode="auto">
          <a:xfrm>
            <a:off x="1524000" y="1828800"/>
            <a:ext cx="0" cy="2144713"/>
          </a:xfrm>
          <a:prstGeom prst="straightConnector1">
            <a:avLst/>
          </a:prstGeom>
          <a:noFill/>
          <a:ln w="28575">
            <a:solidFill>
              <a:srgbClr val="FF0000"/>
            </a:solidFill>
            <a:round/>
            <a:headEnd type="none" w="lg" len="lg"/>
            <a:tailEnd type="triangle" w="lg" len="lg"/>
          </a:ln>
          <a:extLst>
            <a:ext uri="{909E8E84-426E-40DD-AFC4-6F175D3DCCD1}">
              <a14:hiddenFill xmlns:a14="http://schemas.microsoft.com/office/drawing/2010/main">
                <a:noFill/>
              </a14:hiddenFill>
            </a:ext>
          </a:extLst>
        </p:spPr>
      </p:cxnSp>
      <p:sp>
        <p:nvSpPr>
          <p:cNvPr id="6158" name="Shape 99">
            <a:extLst>
              <a:ext uri="{FF2B5EF4-FFF2-40B4-BE49-F238E27FC236}">
                <a16:creationId xmlns:a16="http://schemas.microsoft.com/office/drawing/2014/main" id="{B0FB455B-D40C-489F-800A-49B618098A3B}"/>
              </a:ext>
            </a:extLst>
          </p:cNvPr>
          <p:cNvSpPr>
            <a:spLocks noChangeArrowheads="1"/>
          </p:cNvSpPr>
          <p:nvPr/>
        </p:nvSpPr>
        <p:spPr bwMode="auto">
          <a:xfrm>
            <a:off x="344488" y="4059238"/>
            <a:ext cx="9182100" cy="669925"/>
          </a:xfrm>
          <a:prstGeom prst="rect">
            <a:avLst/>
          </a:prstGeom>
          <a:noFill/>
          <a:ln w="9525">
            <a:solidFill>
              <a:srgbClr val="999999"/>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100" name="Shape 100">
            <a:extLst>
              <a:ext uri="{FF2B5EF4-FFF2-40B4-BE49-F238E27FC236}">
                <a16:creationId xmlns:a16="http://schemas.microsoft.com/office/drawing/2014/main" id="{DA71C6F8-04A3-4F21-B17F-538156E080B6}"/>
              </a:ext>
            </a:extLst>
          </p:cNvPr>
          <p:cNvSpPr txBox="1"/>
          <p:nvPr/>
        </p:nvSpPr>
        <p:spPr>
          <a:xfrm>
            <a:off x="4673600" y="6705600"/>
            <a:ext cx="5162550" cy="838200"/>
          </a:xfrm>
          <a:prstGeom prst="rect">
            <a:avLst/>
          </a:prstGeom>
          <a:noFill/>
          <a:ln>
            <a:noFill/>
          </a:ln>
        </p:spPr>
        <p:txBody>
          <a:bodyPr lIns="38100" tIns="38100" rIns="38100" bIns="38100"/>
          <a:lstStyle/>
          <a:p>
            <a:pPr fontAlgn="auto">
              <a:spcBef>
                <a:spcPts val="0"/>
              </a:spcBef>
              <a:spcAft>
                <a:spcPts val="0"/>
              </a:spcAft>
              <a:defRPr/>
            </a:pPr>
            <a:r>
              <a:rPr lang="en-US" sz="2666" kern="0">
                <a:latin typeface="Arial"/>
                <a:ea typeface="Arial"/>
                <a:cs typeface="Arial"/>
                <a:sym typeface="Arial"/>
                <a:rtl val="0"/>
              </a:rPr>
              <a:t>               </a:t>
            </a:r>
            <a:r>
              <a:rPr lang="en-US" sz="2666" kern="0">
                <a:solidFill>
                  <a:srgbClr val="666666"/>
                </a:solidFill>
                <a:latin typeface="Arial"/>
                <a:ea typeface="Arial"/>
                <a:cs typeface="Arial"/>
                <a:sym typeface="Arial"/>
                <a:rtl val="0"/>
              </a:rPr>
              <a:t> </a:t>
            </a:r>
            <a:r>
              <a:rPr lang="en-US" sz="2666" u="sng" kern="0">
                <a:solidFill>
                  <a:srgbClr val="666666"/>
                </a:solidFill>
                <a:latin typeface="Arial"/>
                <a:ea typeface="Arial"/>
                <a:cs typeface="Arial"/>
                <a:sym typeface="Arial"/>
                <a:rtl val="0"/>
              </a:rPr>
              <a:t>Have you used these?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Shape 105">
            <a:extLst>
              <a:ext uri="{FF2B5EF4-FFF2-40B4-BE49-F238E27FC236}">
                <a16:creationId xmlns:a16="http://schemas.microsoft.com/office/drawing/2014/main" id="{F5375683-C0F1-418A-BEC8-60FFA348969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638" y="508000"/>
            <a:ext cx="1122362"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Shape 106">
            <a:extLst>
              <a:ext uri="{FF2B5EF4-FFF2-40B4-BE49-F238E27FC236}">
                <a16:creationId xmlns:a16="http://schemas.microsoft.com/office/drawing/2014/main" id="{5A2C413C-EB54-4DD4-AA31-FB72D048362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941388"/>
            <a:ext cx="9155113"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Shape 107">
            <a:extLst>
              <a:ext uri="{FF2B5EF4-FFF2-40B4-BE49-F238E27FC236}">
                <a16:creationId xmlns:a16="http://schemas.microsoft.com/office/drawing/2014/main" id="{D427FD3C-F89F-4915-80DF-DE2C96C2385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7239000"/>
            <a:ext cx="9155113"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Shape 108">
            <a:extLst>
              <a:ext uri="{FF2B5EF4-FFF2-40B4-BE49-F238E27FC236}">
                <a16:creationId xmlns:a16="http://schemas.microsoft.com/office/drawing/2014/main" id="{45FF80B0-3F9C-44AE-ADCB-92122C1E6AB2}"/>
              </a:ext>
            </a:extLst>
          </p:cNvPr>
          <p:cNvSpPr txBox="1">
            <a:spLocks noGrp="1"/>
          </p:cNvSpPr>
          <p:nvPr>
            <p:ph type="title" idx="4294967295"/>
          </p:nvPr>
        </p:nvSpPr>
        <p:spPr>
          <a:xfrm>
            <a:off x="508000" y="406400"/>
            <a:ext cx="7870825" cy="501650"/>
          </a:xfrm>
          <a:prstGeom prst="rect">
            <a:avLst/>
          </a:prstGeom>
        </p:spPr>
        <p:txBody>
          <a:bodyPr lIns="38100" tIns="38100" rIns="38100" bIns="38100"/>
          <a:lstStyle/>
          <a:p>
            <a:pPr eaLnBrk="1" fontAlgn="auto" hangingPunct="1">
              <a:lnSpc>
                <a:spcPct val="107812"/>
              </a:lnSpc>
              <a:spcBef>
                <a:spcPts val="0"/>
              </a:spcBef>
              <a:spcAft>
                <a:spcPts val="0"/>
              </a:spcAft>
              <a:defRPr/>
            </a:pPr>
            <a:r>
              <a:rPr lang="en-US" sz="2666">
                <a:solidFill>
                  <a:srgbClr val="0066CC"/>
                </a:solidFill>
                <a:sym typeface="Arial"/>
              </a:rPr>
              <a:t>Advanced Search</a:t>
            </a:r>
          </a:p>
        </p:txBody>
      </p:sp>
      <p:pic>
        <p:nvPicPr>
          <p:cNvPr id="7174" name="Shape 109">
            <a:extLst>
              <a:ext uri="{FF2B5EF4-FFF2-40B4-BE49-F238E27FC236}">
                <a16:creationId xmlns:a16="http://schemas.microsoft.com/office/drawing/2014/main" id="{1332AA04-013A-477A-AF5C-553C909E897B}"/>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800" y="1727200"/>
            <a:ext cx="765492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hape 110">
            <a:extLst>
              <a:ext uri="{FF2B5EF4-FFF2-40B4-BE49-F238E27FC236}">
                <a16:creationId xmlns:a16="http://schemas.microsoft.com/office/drawing/2014/main" id="{48FA033A-EFD5-4789-A58C-4F099FC31BF0}"/>
              </a:ext>
            </a:extLst>
          </p:cNvPr>
          <p:cNvSpPr>
            <a:spLocks noChangeArrowheads="1"/>
          </p:cNvSpPr>
          <p:nvPr/>
        </p:nvSpPr>
        <p:spPr bwMode="auto">
          <a:xfrm>
            <a:off x="1239838" y="1535113"/>
            <a:ext cx="7743825" cy="1422400"/>
          </a:xfrm>
          <a:prstGeom prst="rect">
            <a:avLst/>
          </a:prstGeom>
          <a:noFill/>
          <a:ln w="19050">
            <a:solidFill>
              <a:srgbClr val="CCCCCC"/>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7176" name="Shape 111">
            <a:extLst>
              <a:ext uri="{FF2B5EF4-FFF2-40B4-BE49-F238E27FC236}">
                <a16:creationId xmlns:a16="http://schemas.microsoft.com/office/drawing/2014/main" id="{E8D2E328-E2A4-4E73-80E1-6E646920CFAB}"/>
              </a:ext>
            </a:extLst>
          </p:cNvPr>
          <p:cNvSpPr>
            <a:spLocks noChangeArrowheads="1"/>
          </p:cNvSpPr>
          <p:nvPr/>
        </p:nvSpPr>
        <p:spPr bwMode="auto">
          <a:xfrm>
            <a:off x="7632700" y="1736725"/>
            <a:ext cx="1279525" cy="323850"/>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112" name="Shape 112">
            <a:extLst>
              <a:ext uri="{FF2B5EF4-FFF2-40B4-BE49-F238E27FC236}">
                <a16:creationId xmlns:a16="http://schemas.microsoft.com/office/drawing/2014/main" id="{200991AE-0FBB-43F2-9B47-3D3F516C182F}"/>
              </a:ext>
            </a:extLst>
          </p:cNvPr>
          <p:cNvSpPr txBox="1"/>
          <p:nvPr/>
        </p:nvSpPr>
        <p:spPr>
          <a:xfrm>
            <a:off x="1727200" y="3759200"/>
            <a:ext cx="7173913" cy="2719388"/>
          </a:xfrm>
          <a:prstGeom prst="rect">
            <a:avLst/>
          </a:prstGeom>
          <a:noFill/>
          <a:ln>
            <a:noFill/>
          </a:ln>
        </p:spPr>
        <p:txBody>
          <a:bodyPr lIns="38100" tIns="38100" rIns="38100" bIns="38100"/>
          <a:lstStyle/>
          <a:p>
            <a:pPr fontAlgn="auto">
              <a:spcBef>
                <a:spcPts val="0"/>
              </a:spcBef>
              <a:spcAft>
                <a:spcPts val="0"/>
              </a:spcAft>
              <a:defRPr/>
            </a:pPr>
            <a:r>
              <a:rPr lang="en-US" sz="2666" kern="0">
                <a:solidFill>
                  <a:srgbClr val="666666"/>
                </a:solidFill>
                <a:latin typeface="Arial"/>
                <a:ea typeface="Arial"/>
                <a:cs typeface="Arial"/>
                <a:sym typeface="Arial"/>
                <a:rtl val="0"/>
              </a:rPr>
              <a:t>Visit the Advanced Search page. Enter a search using several of the search options offered there.</a:t>
            </a:r>
          </a:p>
          <a:p>
            <a:pPr fontAlgn="auto">
              <a:spcBef>
                <a:spcPts val="0"/>
              </a:spcBef>
              <a:spcAft>
                <a:spcPts val="0"/>
              </a:spcAft>
              <a:defRPr/>
            </a:pPr>
            <a:endParaRPr sz="2666" kern="0">
              <a:solidFill>
                <a:srgbClr val="666666"/>
              </a:solidFill>
              <a:latin typeface="Arial"/>
              <a:ea typeface="Arial"/>
              <a:cs typeface="Arial"/>
              <a:sym typeface="Arial"/>
              <a:rtl val="0"/>
            </a:endParaRPr>
          </a:p>
          <a:p>
            <a:pPr fontAlgn="auto">
              <a:spcBef>
                <a:spcPts val="0"/>
              </a:spcBef>
              <a:spcAft>
                <a:spcPts val="0"/>
              </a:spcAft>
              <a:defRPr/>
            </a:pPr>
            <a:endParaRPr sz="2666" kern="0">
              <a:solidFill>
                <a:srgbClr val="666666"/>
              </a:solidFill>
              <a:latin typeface="Arial"/>
              <a:ea typeface="Arial"/>
              <a:cs typeface="Arial"/>
              <a:sym typeface="Arial"/>
              <a:rtl val="0"/>
            </a:endParaRPr>
          </a:p>
          <a:p>
            <a:pPr fontAlgn="auto">
              <a:spcBef>
                <a:spcPts val="0"/>
              </a:spcBef>
              <a:spcAft>
                <a:spcPts val="0"/>
              </a:spcAft>
              <a:defRPr/>
            </a:pPr>
            <a:r>
              <a:rPr lang="en-US" sz="2666" kern="0">
                <a:solidFill>
                  <a:srgbClr val="666666"/>
                </a:solidFill>
                <a:latin typeface="Arial"/>
                <a:ea typeface="Arial"/>
                <a:cs typeface="Arial"/>
                <a:sym typeface="Arial"/>
                <a:rtl val="0"/>
              </a:rPr>
              <a:t>What do you notice?</a:t>
            </a:r>
          </a:p>
          <a:p>
            <a:pPr fontAlgn="auto">
              <a:spcBef>
                <a:spcPts val="0"/>
              </a:spcBef>
              <a:spcAft>
                <a:spcPts val="0"/>
              </a:spcAft>
              <a:defRPr/>
            </a:pPr>
            <a:endParaRPr sz="2666" kern="0">
              <a:solidFill>
                <a:srgbClr val="666666"/>
              </a:solidFill>
              <a:latin typeface="Arial"/>
              <a:ea typeface="Arial"/>
              <a:cs typeface="Arial"/>
              <a:sym typeface="Arial"/>
              <a:rtl val="0"/>
            </a:endParaRPr>
          </a:p>
        </p:txBody>
      </p:sp>
      <p:sp>
        <p:nvSpPr>
          <p:cNvPr id="7178" name="Shape 113">
            <a:extLst>
              <a:ext uri="{FF2B5EF4-FFF2-40B4-BE49-F238E27FC236}">
                <a16:creationId xmlns:a16="http://schemas.microsoft.com/office/drawing/2014/main" id="{C4402D47-BC46-4897-93FA-414FFFD9863C}"/>
              </a:ext>
            </a:extLst>
          </p:cNvPr>
          <p:cNvSpPr>
            <a:spLocks noChangeArrowheads="1"/>
          </p:cNvSpPr>
          <p:nvPr/>
        </p:nvSpPr>
        <p:spPr bwMode="auto">
          <a:xfrm>
            <a:off x="1524000" y="1963738"/>
            <a:ext cx="788988" cy="203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Shape 118">
            <a:extLst>
              <a:ext uri="{FF2B5EF4-FFF2-40B4-BE49-F238E27FC236}">
                <a16:creationId xmlns:a16="http://schemas.microsoft.com/office/drawing/2014/main" id="{E8238369-ECA7-400E-9EFF-22AF9A97324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638" y="508000"/>
            <a:ext cx="1122362"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Shape 119">
            <a:extLst>
              <a:ext uri="{FF2B5EF4-FFF2-40B4-BE49-F238E27FC236}">
                <a16:creationId xmlns:a16="http://schemas.microsoft.com/office/drawing/2014/main" id="{E710B4B2-1361-420F-9B97-19AFC82215A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941388"/>
            <a:ext cx="9155113"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Shape 120">
            <a:extLst>
              <a:ext uri="{FF2B5EF4-FFF2-40B4-BE49-F238E27FC236}">
                <a16:creationId xmlns:a16="http://schemas.microsoft.com/office/drawing/2014/main" id="{CBC529A5-65D9-4888-8AB3-5AAC1FB3A70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7239000"/>
            <a:ext cx="9155113"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Shape 121">
            <a:extLst>
              <a:ext uri="{FF2B5EF4-FFF2-40B4-BE49-F238E27FC236}">
                <a16:creationId xmlns:a16="http://schemas.microsoft.com/office/drawing/2014/main" id="{D7F47A99-F13C-424C-88ED-06216A1164DD}"/>
              </a:ext>
            </a:extLst>
          </p:cNvPr>
          <p:cNvSpPr txBox="1">
            <a:spLocks noGrp="1"/>
          </p:cNvSpPr>
          <p:nvPr>
            <p:ph type="title" idx="4294967295"/>
          </p:nvPr>
        </p:nvSpPr>
        <p:spPr>
          <a:xfrm>
            <a:off x="506413" y="454025"/>
            <a:ext cx="7870825" cy="500063"/>
          </a:xfrm>
          <a:prstGeom prst="rect">
            <a:avLst/>
          </a:prstGeom>
        </p:spPr>
        <p:txBody>
          <a:bodyPr lIns="38100" tIns="38100" rIns="38100" bIns="38100"/>
          <a:lstStyle/>
          <a:p>
            <a:pPr eaLnBrk="1" fontAlgn="auto" hangingPunct="1">
              <a:lnSpc>
                <a:spcPct val="107812"/>
              </a:lnSpc>
              <a:spcBef>
                <a:spcPts val="0"/>
              </a:spcBef>
              <a:spcAft>
                <a:spcPts val="0"/>
              </a:spcAft>
              <a:defRPr/>
            </a:pPr>
            <a:r>
              <a:rPr lang="en-US" sz="2666">
                <a:solidFill>
                  <a:srgbClr val="0066CC"/>
                </a:solidFill>
                <a:sym typeface="Arial"/>
              </a:rPr>
              <a:t>Language Tools</a:t>
            </a:r>
          </a:p>
        </p:txBody>
      </p:sp>
      <p:sp>
        <p:nvSpPr>
          <p:cNvPr id="8198" name="Shape 122">
            <a:extLst>
              <a:ext uri="{FF2B5EF4-FFF2-40B4-BE49-F238E27FC236}">
                <a16:creationId xmlns:a16="http://schemas.microsoft.com/office/drawing/2014/main" id="{9D079747-86CE-4C1D-8E6E-922D13C0130B}"/>
              </a:ext>
            </a:extLst>
          </p:cNvPr>
          <p:cNvSpPr>
            <a:spLocks noChangeArrowheads="1"/>
          </p:cNvSpPr>
          <p:nvPr/>
        </p:nvSpPr>
        <p:spPr bwMode="auto">
          <a:xfrm>
            <a:off x="3273425" y="2039938"/>
            <a:ext cx="3248025" cy="1430337"/>
          </a:xfrm>
          <a:prstGeom prst="rect">
            <a:avLst/>
          </a:prstGeom>
          <a:solidFill>
            <a:srgbClr val="FFFFFF"/>
          </a:solidFill>
          <a:ln w="19050">
            <a:solidFill>
              <a:srgbClr val="FFFFFF"/>
            </a:solidFill>
            <a:round/>
            <a:headEnd/>
            <a:tailEnd/>
          </a:ln>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8199" name="Shape 123">
            <a:extLst>
              <a:ext uri="{FF2B5EF4-FFF2-40B4-BE49-F238E27FC236}">
                <a16:creationId xmlns:a16="http://schemas.microsoft.com/office/drawing/2014/main" id="{6E13BD83-EC31-4FA8-951E-1696CEB1FCEE}"/>
              </a:ext>
            </a:extLst>
          </p:cNvPr>
          <p:cNvSpPr>
            <a:spLocks noChangeArrowheads="1"/>
          </p:cNvSpPr>
          <p:nvPr/>
        </p:nvSpPr>
        <p:spPr bwMode="auto">
          <a:xfrm>
            <a:off x="2039938" y="2160588"/>
            <a:ext cx="5272087" cy="27098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pic>
        <p:nvPicPr>
          <p:cNvPr id="8200" name="Shape 124">
            <a:extLst>
              <a:ext uri="{FF2B5EF4-FFF2-40B4-BE49-F238E27FC236}">
                <a16:creationId xmlns:a16="http://schemas.microsoft.com/office/drawing/2014/main" id="{9CD5A9E7-9B5A-4A6D-BA62-2F544DE7C6C7}"/>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2400" y="1422400"/>
            <a:ext cx="765492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Shape 125">
            <a:extLst>
              <a:ext uri="{FF2B5EF4-FFF2-40B4-BE49-F238E27FC236}">
                <a16:creationId xmlns:a16="http://schemas.microsoft.com/office/drawing/2014/main" id="{9F242C35-9797-4A52-8BD1-67E5E8D1104C}"/>
              </a:ext>
            </a:extLst>
          </p:cNvPr>
          <p:cNvSpPr>
            <a:spLocks noChangeArrowheads="1"/>
          </p:cNvSpPr>
          <p:nvPr/>
        </p:nvSpPr>
        <p:spPr bwMode="auto">
          <a:xfrm>
            <a:off x="1354138" y="1339850"/>
            <a:ext cx="7750175" cy="1274763"/>
          </a:xfrm>
          <a:prstGeom prst="rect">
            <a:avLst/>
          </a:prstGeom>
          <a:noFill/>
          <a:ln w="9525">
            <a:solidFill>
              <a:srgbClr val="CCCCCC"/>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8202" name="Shape 126">
            <a:extLst>
              <a:ext uri="{FF2B5EF4-FFF2-40B4-BE49-F238E27FC236}">
                <a16:creationId xmlns:a16="http://schemas.microsoft.com/office/drawing/2014/main" id="{65FD4475-72AC-4A61-A1FF-2E340F3249D4}"/>
              </a:ext>
            </a:extLst>
          </p:cNvPr>
          <p:cNvSpPr>
            <a:spLocks noChangeArrowheads="1"/>
          </p:cNvSpPr>
          <p:nvPr/>
        </p:nvSpPr>
        <p:spPr bwMode="auto">
          <a:xfrm>
            <a:off x="7731125" y="1792288"/>
            <a:ext cx="1236663" cy="263525"/>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127" name="Shape 127">
            <a:extLst>
              <a:ext uri="{FF2B5EF4-FFF2-40B4-BE49-F238E27FC236}">
                <a16:creationId xmlns:a16="http://schemas.microsoft.com/office/drawing/2014/main" id="{63B4CACD-22ED-4748-8DAB-F1DE6399769C}"/>
              </a:ext>
            </a:extLst>
          </p:cNvPr>
          <p:cNvSpPr txBox="1"/>
          <p:nvPr/>
        </p:nvSpPr>
        <p:spPr>
          <a:xfrm>
            <a:off x="1925638" y="3352800"/>
            <a:ext cx="6384925" cy="3111500"/>
          </a:xfrm>
          <a:prstGeom prst="rect">
            <a:avLst/>
          </a:prstGeom>
          <a:noFill/>
          <a:ln>
            <a:noFill/>
          </a:ln>
        </p:spPr>
        <p:txBody>
          <a:bodyPr lIns="38100" tIns="38100" rIns="38100" bIns="38100"/>
          <a:lstStyle/>
          <a:p>
            <a:pPr fontAlgn="auto">
              <a:spcBef>
                <a:spcPts val="0"/>
              </a:spcBef>
              <a:spcAft>
                <a:spcPts val="0"/>
              </a:spcAft>
              <a:defRPr/>
            </a:pPr>
            <a:r>
              <a:rPr lang="en-US" sz="2666" kern="0">
                <a:solidFill>
                  <a:srgbClr val="666666"/>
                </a:solidFill>
                <a:latin typeface="Arial"/>
                <a:ea typeface="Arial"/>
                <a:cs typeface="Arial"/>
                <a:sym typeface="Arial"/>
                <a:rtl val="0"/>
              </a:rPr>
              <a:t>Visit the Language Tools page and see what the different sections of the page do.</a:t>
            </a:r>
          </a:p>
          <a:p>
            <a:pPr fontAlgn="auto">
              <a:spcBef>
                <a:spcPts val="0"/>
              </a:spcBef>
              <a:spcAft>
                <a:spcPts val="0"/>
              </a:spcAft>
              <a:defRPr/>
            </a:pPr>
            <a:endParaRPr sz="2666" kern="0">
              <a:solidFill>
                <a:srgbClr val="666666"/>
              </a:solidFill>
              <a:latin typeface="Arial"/>
              <a:ea typeface="Arial"/>
              <a:cs typeface="Arial"/>
              <a:sym typeface="Arial"/>
              <a:rtl val="0"/>
            </a:endParaRPr>
          </a:p>
          <a:p>
            <a:pPr fontAlgn="auto">
              <a:spcBef>
                <a:spcPts val="0"/>
              </a:spcBef>
              <a:spcAft>
                <a:spcPts val="0"/>
              </a:spcAft>
              <a:defRPr/>
            </a:pPr>
            <a:r>
              <a:rPr lang="en-US" sz="2666" kern="0">
                <a:solidFill>
                  <a:srgbClr val="666666"/>
                </a:solidFill>
                <a:latin typeface="Arial"/>
                <a:ea typeface="Arial"/>
                <a:cs typeface="Arial"/>
                <a:sym typeface="Arial"/>
                <a:rtl val="0"/>
              </a:rPr>
              <a:t>Try the Translate Search section. Visit Google in another country.</a:t>
            </a:r>
          </a:p>
          <a:p>
            <a:pPr fontAlgn="auto">
              <a:spcBef>
                <a:spcPts val="0"/>
              </a:spcBef>
              <a:spcAft>
                <a:spcPts val="0"/>
              </a:spcAft>
              <a:defRPr/>
            </a:pPr>
            <a:endParaRPr sz="2666" kern="0">
              <a:solidFill>
                <a:srgbClr val="666666"/>
              </a:solidFill>
              <a:latin typeface="Arial"/>
              <a:ea typeface="Arial"/>
              <a:cs typeface="Arial"/>
              <a:sym typeface="Arial"/>
              <a:rtl val="0"/>
            </a:endParaRPr>
          </a:p>
          <a:p>
            <a:pPr fontAlgn="auto">
              <a:spcBef>
                <a:spcPts val="0"/>
              </a:spcBef>
              <a:spcAft>
                <a:spcPts val="0"/>
              </a:spcAft>
              <a:defRPr/>
            </a:pPr>
            <a:r>
              <a:rPr lang="en-US" sz="2666" kern="0">
                <a:solidFill>
                  <a:srgbClr val="666666"/>
                </a:solidFill>
                <a:latin typeface="Arial"/>
                <a:ea typeface="Arial"/>
                <a:cs typeface="Arial"/>
                <a:sym typeface="Arial"/>
                <a:rtl val="0"/>
              </a:rPr>
              <a:t>Where did you go? </a:t>
            </a:r>
          </a:p>
          <a:p>
            <a:pPr fontAlgn="auto">
              <a:spcBef>
                <a:spcPts val="0"/>
              </a:spcBef>
              <a:spcAft>
                <a:spcPts val="0"/>
              </a:spcAft>
              <a:defRPr/>
            </a:pPr>
            <a:endParaRPr sz="2666" kern="0">
              <a:solidFill>
                <a:srgbClr val="666666"/>
              </a:solidFill>
              <a:latin typeface="Arial"/>
              <a:ea typeface="Arial"/>
              <a:cs typeface="Arial"/>
              <a:sym typeface="Arial"/>
              <a:rtl val="0"/>
            </a:endParaRPr>
          </a:p>
        </p:txBody>
      </p:sp>
      <p:sp>
        <p:nvSpPr>
          <p:cNvPr id="8204" name="Shape 128">
            <a:extLst>
              <a:ext uri="{FF2B5EF4-FFF2-40B4-BE49-F238E27FC236}">
                <a16:creationId xmlns:a16="http://schemas.microsoft.com/office/drawing/2014/main" id="{F88973A0-0875-40CD-9FF4-D0764D4805D1}"/>
              </a:ext>
            </a:extLst>
          </p:cNvPr>
          <p:cNvSpPr>
            <a:spLocks noChangeArrowheads="1"/>
          </p:cNvSpPr>
          <p:nvPr/>
        </p:nvSpPr>
        <p:spPr bwMode="auto">
          <a:xfrm>
            <a:off x="1598613" y="1595438"/>
            <a:ext cx="966787" cy="266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 name="Shape 133">
            <a:extLst>
              <a:ext uri="{FF2B5EF4-FFF2-40B4-BE49-F238E27FC236}">
                <a16:creationId xmlns:a16="http://schemas.microsoft.com/office/drawing/2014/main" id="{7F7FB371-E8D2-4626-A0F3-A7171389DDB2}"/>
              </a:ext>
            </a:extLst>
          </p:cNvPr>
          <p:cNvSpPr txBox="1"/>
          <p:nvPr/>
        </p:nvSpPr>
        <p:spPr>
          <a:xfrm>
            <a:off x="2936875" y="3405188"/>
            <a:ext cx="7099300" cy="614362"/>
          </a:xfrm>
          <a:prstGeom prst="rect">
            <a:avLst/>
          </a:prstGeom>
          <a:noFill/>
          <a:ln>
            <a:noFill/>
          </a:ln>
        </p:spPr>
        <p:txBody>
          <a:bodyPr lIns="38100" tIns="38100" rIns="38100" bIns="38100"/>
          <a:lstStyle/>
          <a:p>
            <a:pPr fontAlgn="auto">
              <a:spcBef>
                <a:spcPts val="0"/>
              </a:spcBef>
              <a:spcAft>
                <a:spcPts val="0"/>
              </a:spcAft>
              <a:defRPr/>
            </a:pPr>
            <a:r>
              <a:rPr lang="en-US" sz="3733" kern="0">
                <a:solidFill>
                  <a:srgbClr val="FFFFFF"/>
                </a:solidFill>
                <a:latin typeface="Arial"/>
                <a:ea typeface="Arial"/>
                <a:cs typeface="Arial"/>
                <a:sym typeface="Arial"/>
                <a:rtl val="0"/>
              </a:rPr>
              <a:t>Reading Your Results</a:t>
            </a:r>
          </a:p>
        </p:txBody>
      </p:sp>
      <p:sp>
        <p:nvSpPr>
          <p:cNvPr id="134" name="Shape 134">
            <a:extLst>
              <a:ext uri="{FF2B5EF4-FFF2-40B4-BE49-F238E27FC236}">
                <a16:creationId xmlns:a16="http://schemas.microsoft.com/office/drawing/2014/main" id="{AF56B956-E9FC-4026-90D5-6DB33BDD9F60}"/>
              </a:ext>
            </a:extLst>
          </p:cNvPr>
          <p:cNvSpPr txBox="1"/>
          <p:nvPr/>
        </p:nvSpPr>
        <p:spPr>
          <a:xfrm>
            <a:off x="2984500" y="3995738"/>
            <a:ext cx="7007225" cy="860425"/>
          </a:xfrm>
          <a:prstGeom prst="rect">
            <a:avLst/>
          </a:prstGeom>
          <a:noFill/>
          <a:ln>
            <a:noFill/>
          </a:ln>
        </p:spPr>
        <p:txBody>
          <a:bodyPr lIns="38100" tIns="38100" rIns="38100" bIns="38100"/>
          <a:lstStyle/>
          <a:p>
            <a:pPr fontAlgn="auto">
              <a:spcBef>
                <a:spcPts val="0"/>
              </a:spcBef>
              <a:spcAft>
                <a:spcPts val="0"/>
              </a:spcAft>
              <a:defRPr/>
            </a:pPr>
            <a:r>
              <a:rPr lang="en-US" sz="2666" kern="0">
                <a:solidFill>
                  <a:srgbClr val="FFFFFF"/>
                </a:solidFill>
                <a:latin typeface="Arial"/>
                <a:ea typeface="Arial"/>
                <a:cs typeface="Arial"/>
                <a:sym typeface="Arial"/>
                <a:rtl val="0"/>
              </a:rPr>
              <a:t>Search Engine Results Page</a:t>
            </a:r>
          </a:p>
        </p:txBody>
      </p:sp>
    </p:spTree>
  </p:cSld>
  <p:clrMapOvr>
    <a:masterClrMapping/>
  </p:clrMapOvr>
  <p:transition spd="slow">
    <p:cut/>
  </p:transition>
</p:sld>
</file>

<file path=ppt/theme/theme1.xml><?xml version="1.0" encoding="utf-8"?>
<a:theme xmlns:a="http://schemas.openxmlformats.org/drawingml/2006/main"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1403</Words>
  <Application>Microsoft Office PowerPoint</Application>
  <PresentationFormat>Custom</PresentationFormat>
  <Paragraphs>134</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Custom Theme</vt:lpstr>
      <vt:lpstr>Understanding Search Engines</vt:lpstr>
      <vt:lpstr>PowerPoint Presentation</vt:lpstr>
      <vt:lpstr>Homepage</vt:lpstr>
      <vt:lpstr>Say What You Want</vt:lpstr>
      <vt:lpstr>Another Search Option</vt:lpstr>
      <vt:lpstr>Different Search Tools</vt:lpstr>
      <vt:lpstr>Advanced Search</vt:lpstr>
      <vt:lpstr>Language Tools</vt:lpstr>
      <vt:lpstr>PowerPoint Presentation</vt:lpstr>
      <vt:lpstr>The Search Engine Results Page</vt:lpstr>
      <vt:lpstr>Reading Individual Search Results</vt:lpstr>
      <vt:lpstr>Give It a Try!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Search Engines</dc:title>
  <dc:creator>Coppola, Annapaola</dc:creator>
  <cp:lastModifiedBy>Deryn Moore</cp:lastModifiedBy>
  <cp:revision>1</cp:revision>
  <dcterms:modified xsi:type="dcterms:W3CDTF">2020-11-13T12:31:56Z</dcterms:modified>
</cp:coreProperties>
</file>